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0" r:id="rId4"/>
    <p:sldId id="279" r:id="rId5"/>
    <p:sldId id="257" r:id="rId6"/>
    <p:sldId id="281" r:id="rId7"/>
    <p:sldId id="258" r:id="rId8"/>
    <p:sldId id="277" r:id="rId9"/>
    <p:sldId id="278" r:id="rId10"/>
    <p:sldId id="273" r:id="rId11"/>
    <p:sldId id="274" r:id="rId12"/>
    <p:sldId id="275" r:id="rId13"/>
    <p:sldId id="276" r:id="rId14"/>
    <p:sldId id="282" r:id="rId15"/>
    <p:sldId id="283" r:id="rId16"/>
    <p:sldId id="284" r:id="rId17"/>
    <p:sldId id="259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60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330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D2B-D56B-4ADE-83BB-C3F73AE69AC2}" type="datetimeFigureOut">
              <a:rPr lang="pl-PL" smtClean="0"/>
              <a:t>28.08.2025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B2C38-1761-40E5-AD65-FB08F36578C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89"/>
            <a:ext cx="9144000" cy="309742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26644"/>
            <a:ext cx="3889370" cy="324033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83" y="3226644"/>
            <a:ext cx="4224317" cy="3231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Obsługa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300" dirty="0" smtClean="0"/>
              <a:t>Urządzenie to </a:t>
            </a:r>
            <a:r>
              <a:rPr lang="pl-PL" sz="2300" b="1" dirty="0" smtClean="0"/>
              <a:t>analizator składu masy ciała oparty na </a:t>
            </a:r>
            <a:r>
              <a:rPr lang="pl-PL" sz="2300" b="1" dirty="0" err="1" smtClean="0"/>
              <a:t>bioimpedancji</a:t>
            </a:r>
            <a:r>
              <a:rPr lang="pl-PL" sz="2300" b="1" dirty="0" smtClean="0"/>
              <a:t> elektrycznej spektroskopowej </a:t>
            </a:r>
            <a:r>
              <a:rPr lang="pl-PL" sz="2300" dirty="0" smtClean="0"/>
              <a:t>(BIS).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300" dirty="0" smtClean="0"/>
              <a:t>Pomiar odbywa się w pozycji leżącej lub siedzącej, w zależności od stanu pacjenta.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300" dirty="0" smtClean="0"/>
              <a:t>Elektrody pomiarowe </a:t>
            </a:r>
            <a:r>
              <a:rPr lang="pl-PL" sz="2300" dirty="0" smtClean="0"/>
              <a:t>są opcjonalnie wbudowane, lub </a:t>
            </a:r>
            <a:r>
              <a:rPr lang="pl-PL" sz="2300" dirty="0" smtClean="0"/>
              <a:t>jednorazowe </a:t>
            </a:r>
            <a:r>
              <a:rPr lang="pl-PL" sz="2300" dirty="0" smtClean="0"/>
              <a:t>umieszczane na </a:t>
            </a:r>
            <a:r>
              <a:rPr lang="pl-PL" sz="2300" dirty="0" smtClean="0"/>
              <a:t>dłoniach i stopach pacjenta, a sygnał elektryczny o niskim natężeniu przechodzi przez ciało, mierząc opór tkanek.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300" dirty="0" smtClean="0"/>
              <a:t>Wyniki są automatycznie przetwarzane i prezentowane w postaci raportu obejmującego m.in. masę tłuszczu, mięśni, wody, białka, minerałów, wskaźniki metaboliczne i ryzyka zdrowotnego.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300" dirty="0" smtClean="0"/>
              <a:t>Urządzenie wymaga połączenia z oprogramowaniem </a:t>
            </a:r>
            <a:r>
              <a:rPr lang="pl-PL" sz="2300" dirty="0" err="1" smtClean="0"/>
              <a:t>BiodyManager</a:t>
            </a:r>
            <a:r>
              <a:rPr lang="pl-PL" sz="2300" dirty="0" smtClean="0"/>
              <a:t> w celu zapisu i interpretacji danych.</a:t>
            </a:r>
          </a:p>
          <a:p>
            <a:endParaRPr lang="pl-PL" sz="23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Przygotowanie pacjenta do badania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Badanie należy wykonywać w spoczynku, najlepiej o tej samej porze dnia.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Pacjent powinien być na czczo lub co najmniej 2–3 godziny po posiłku.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Unikać intensywnego wysiłku fizycznego w ciągu 12 godzin przed pomiarem.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 spożywać alkoholu ani kofeiny przez 24 godziny przed badaniem.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Zdjąć biżuterię, zegarki oraz inne metalowe przedmioty.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Opróżnić pęcherz bezpośrednio przed badaniem.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Upewnić się, że pacjent nie jest odwodniony ani nadmiernie nawodniony, aby uniknąć zafałszowania wyników.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200" y="5453286"/>
            <a:ext cx="739936" cy="8131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99" y="2983162"/>
            <a:ext cx="759856" cy="7505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886" y="1600200"/>
            <a:ext cx="677565" cy="4631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24" y="2210538"/>
            <a:ext cx="746931" cy="71195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373216"/>
            <a:ext cx="4930478" cy="973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Przeciwwskazania do badania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Pacjenci z wszczepionym </a:t>
            </a:r>
            <a:r>
              <a:rPr lang="pl-PL" b="1" dirty="0" smtClean="0"/>
              <a:t>rozrusznikiem serca </a:t>
            </a:r>
            <a:r>
              <a:rPr lang="pl-PL" dirty="0" smtClean="0"/>
              <a:t>lub innymi aktywnymi implantami elektronicznymi.</a:t>
            </a:r>
          </a:p>
          <a:p>
            <a:r>
              <a:rPr lang="pl-PL" b="1" dirty="0" smtClean="0"/>
              <a:t>Kobiety w ciąży </a:t>
            </a:r>
            <a:r>
              <a:rPr lang="pl-PL" dirty="0" smtClean="0"/>
              <a:t>– pomiar może być niewskazany ze względu na brak wystarczających badań bezpieczeństwa.</a:t>
            </a:r>
          </a:p>
          <a:p>
            <a:r>
              <a:rPr lang="pl-PL" b="1" dirty="0" smtClean="0"/>
              <a:t>Otwarte rany lub stany zapalne </a:t>
            </a:r>
            <a:r>
              <a:rPr lang="pl-PL" dirty="0" smtClean="0"/>
              <a:t>w miejscach kontaktu elektrod z ciałem.</a:t>
            </a:r>
          </a:p>
          <a:p>
            <a:r>
              <a:rPr lang="pl-PL" b="1" dirty="0" smtClean="0"/>
              <a:t>Osoby w stanie ostrego odwodnienia</a:t>
            </a:r>
            <a:r>
              <a:rPr lang="pl-PL" dirty="0" smtClean="0"/>
              <a:t>, po niedawnych zabiegach operacyjnych lub w ciężkim stanie klinicznym.</a:t>
            </a:r>
          </a:p>
          <a:p>
            <a:r>
              <a:rPr lang="pl-PL" b="1" dirty="0" smtClean="0"/>
              <a:t>Dzieci poniżej 5. roku życia </a:t>
            </a:r>
            <a:r>
              <a:rPr lang="pl-PL" dirty="0" smtClean="0"/>
              <a:t>(wymagana ostrożność i indywidualna ocena lekarza).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267" y="2411662"/>
            <a:ext cx="757523" cy="7486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21" y="3227784"/>
            <a:ext cx="765080" cy="7772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267" y="1644070"/>
            <a:ext cx="727589" cy="7240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Przygotowanie </a:t>
            </a:r>
            <a:r>
              <a:rPr lang="pl-PL" dirty="0" smtClean="0"/>
              <a:t>i technika są ważne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Nieprawidłowe przygotowanie pacjenta</a:t>
            </a:r>
            <a:r>
              <a:rPr lang="pl-PL" dirty="0"/>
              <a:t> może znacząco wpłynąć na wyniki, m.in. </a:t>
            </a:r>
            <a:r>
              <a:rPr lang="pl-PL" b="1" dirty="0"/>
              <a:t>wody całkowitej</a:t>
            </a:r>
            <a:r>
              <a:rPr lang="pl-PL" dirty="0"/>
              <a:t>, </a:t>
            </a:r>
            <a:r>
              <a:rPr lang="pl-PL" b="1" dirty="0"/>
              <a:t>masy beztłuszczowej</a:t>
            </a:r>
            <a:r>
              <a:rPr lang="pl-PL" dirty="0"/>
              <a:t> i </a:t>
            </a:r>
            <a:r>
              <a:rPr lang="pl-PL" b="1" dirty="0"/>
              <a:t>procentu tkanki tłuszczowej</a:t>
            </a:r>
            <a:r>
              <a:rPr lang="pl-PL" dirty="0"/>
              <a:t>.</a:t>
            </a:r>
          </a:p>
          <a:p>
            <a:r>
              <a:rPr lang="pl-PL" b="1" dirty="0"/>
              <a:t>Powtarzalne warunki badania</a:t>
            </a:r>
            <a:r>
              <a:rPr lang="pl-PL" dirty="0"/>
              <a:t> są kluczowe, aby skutecznie monitorować zmiany w czasie.</a:t>
            </a:r>
          </a:p>
          <a:p>
            <a:r>
              <a:rPr lang="pl-PL" b="1" dirty="0"/>
              <a:t>Stałe protokoły pomiarowe</a:t>
            </a:r>
            <a:r>
              <a:rPr lang="pl-PL" dirty="0"/>
              <a:t> zwiększają </a:t>
            </a:r>
            <a:r>
              <a:rPr lang="pl-PL" b="1" dirty="0"/>
              <a:t>wiarygodność wyników</a:t>
            </a:r>
            <a:r>
              <a:rPr lang="pl-PL" dirty="0"/>
              <a:t> i umożliwiają ich </a:t>
            </a:r>
            <a:r>
              <a:rPr lang="pl-PL" b="1" dirty="0"/>
              <a:t>porównywanie między badaniami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80120"/>
          </a:xfrm>
        </p:spPr>
        <p:txBody>
          <a:bodyPr/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76872"/>
            <a:ext cx="3074221" cy="33569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62" y="2276872"/>
            <a:ext cx="376947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80120"/>
          </a:xfrm>
        </p:spPr>
        <p:txBody>
          <a:bodyPr/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96753"/>
            <a:ext cx="3304779" cy="42930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896753"/>
            <a:ext cx="277287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80120"/>
          </a:xfrm>
        </p:spPr>
        <p:txBody>
          <a:bodyPr/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88840"/>
            <a:ext cx="3410652" cy="400506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752" y="1648862"/>
            <a:ext cx="2634080" cy="46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8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Zakres analizowanych parametrów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Parametry techniczne i kliniczne:</a:t>
            </a:r>
            <a:endParaRPr lang="pl-PL" dirty="0" smtClean="0"/>
          </a:p>
          <a:p>
            <a:r>
              <a:rPr lang="pl-PL" b="1" dirty="0"/>
              <a:t>Pomiar </a:t>
            </a:r>
            <a:r>
              <a:rPr lang="pl-PL" b="1" dirty="0" err="1"/>
              <a:t>bioimpedancji</a:t>
            </a:r>
            <a:r>
              <a:rPr lang="pl-PL" b="1" dirty="0"/>
              <a:t>:</a:t>
            </a:r>
            <a:r>
              <a:rPr lang="pl-PL" dirty="0"/>
              <a:t> impedancja, reaktancja, rezystancja i kąt fazowy w wielu częstotliwościach; wizualizacja na wykresie </a:t>
            </a:r>
            <a:r>
              <a:rPr lang="pl-PL" b="1" dirty="0" err="1"/>
              <a:t>Cole’a</a:t>
            </a:r>
            <a:endParaRPr lang="pl-PL" dirty="0"/>
          </a:p>
          <a:p>
            <a:r>
              <a:rPr lang="pl-PL" b="1" dirty="0"/>
              <a:t>Analiza składu ciała:</a:t>
            </a:r>
            <a:r>
              <a:rPr lang="pl-PL" dirty="0"/>
              <a:t> FFM, FM, ASMM, TBW, ECW, ICW, nawodnienie, BMI, FMI, FFMI, ASMI, SMI</a:t>
            </a:r>
          </a:p>
          <a:p>
            <a:r>
              <a:rPr lang="pl-PL" b="1" dirty="0"/>
              <a:t>Precyzja pomiaru:</a:t>
            </a:r>
            <a:r>
              <a:rPr lang="pl-PL" dirty="0"/>
              <a:t> impedancja ±1%, kąt fazowy ±0,5° – </a:t>
            </a:r>
            <a:r>
              <a:rPr lang="pl-PL" b="1" dirty="0"/>
              <a:t>wysoki standard kliniczny</a:t>
            </a:r>
            <a:endParaRPr lang="pl-PL" dirty="0"/>
          </a:p>
          <a:p>
            <a:r>
              <a:rPr lang="pl-PL" b="1" dirty="0"/>
              <a:t>Raporty i historia pomiarów:</a:t>
            </a:r>
            <a:r>
              <a:rPr lang="pl-PL" dirty="0"/>
              <a:t> oprogramowanie </a:t>
            </a:r>
            <a:r>
              <a:rPr lang="pl-PL" b="1" dirty="0" err="1"/>
              <a:t>BiodyManager</a:t>
            </a:r>
            <a:r>
              <a:rPr lang="pl-PL" dirty="0"/>
              <a:t> (desktop) i </a:t>
            </a:r>
            <a:r>
              <a:rPr lang="pl-PL" b="1" dirty="0" err="1"/>
              <a:t>BiodyConnect</a:t>
            </a:r>
            <a:r>
              <a:rPr lang="pl-PL" dirty="0"/>
              <a:t> (mobilne), z możliwością pracy w modelu </a:t>
            </a:r>
            <a:r>
              <a:rPr lang="pl-PL" b="1" dirty="0"/>
              <a:t>SaaS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Parametry </a:t>
            </a:r>
            <a:r>
              <a:rPr lang="pl-PL" dirty="0" smtClean="0"/>
              <a:t>podstawowe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err="1" smtClean="0"/>
              <a:t>Weight</a:t>
            </a:r>
            <a:r>
              <a:rPr lang="pl-PL" b="1" dirty="0" smtClean="0"/>
              <a:t> (masa ciała)</a:t>
            </a:r>
            <a:r>
              <a:rPr lang="pl-PL" dirty="0" smtClean="0"/>
              <a:t> – łączna masa w </a:t>
            </a:r>
            <a:r>
              <a:rPr lang="pl-PL" dirty="0" err="1" smtClean="0"/>
              <a:t>kg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BMI (Body Mass </a:t>
            </a:r>
            <a:r>
              <a:rPr lang="pl-PL" b="1" dirty="0" err="1" smtClean="0"/>
              <a:t>Index</a:t>
            </a:r>
            <a:r>
              <a:rPr lang="pl-PL" b="1" dirty="0" smtClean="0"/>
              <a:t>)</a:t>
            </a:r>
            <a:r>
              <a:rPr lang="pl-PL" dirty="0" smtClean="0"/>
              <a:t> – wskaźnik masy ciała (masa [kg] / </a:t>
            </a:r>
            <a:r>
              <a:rPr lang="pl-PL" dirty="0" err="1" smtClean="0"/>
              <a:t>wzrost²</a:t>
            </a:r>
            <a:r>
              <a:rPr lang="pl-PL" dirty="0" smtClean="0"/>
              <a:t> [</a:t>
            </a:r>
            <a:r>
              <a:rPr lang="pl-PL" dirty="0" err="1" smtClean="0"/>
              <a:t>m²</a:t>
            </a:r>
            <a:r>
              <a:rPr lang="pl-PL" dirty="0" smtClean="0"/>
              <a:t>]); &lt;18,5 – niedowaga, 18,5–24,9 – norma.</a:t>
            </a:r>
          </a:p>
          <a:p>
            <a:r>
              <a:rPr lang="pl-PL" b="1" dirty="0" smtClean="0"/>
              <a:t>FFM (</a:t>
            </a:r>
            <a:r>
              <a:rPr lang="pl-PL" b="1" dirty="0" err="1" smtClean="0"/>
              <a:t>Fat-Free</a:t>
            </a:r>
            <a:r>
              <a:rPr lang="pl-PL" b="1" dirty="0" smtClean="0"/>
              <a:t> Mass)</a:t>
            </a:r>
            <a:r>
              <a:rPr lang="pl-PL" dirty="0" smtClean="0"/>
              <a:t> – masa beztłuszczowa (mięśnie, kości, woda).</a:t>
            </a:r>
          </a:p>
          <a:p>
            <a:r>
              <a:rPr lang="pl-PL" b="1" dirty="0" smtClean="0"/>
              <a:t>FM </a:t>
            </a:r>
            <a:r>
              <a:rPr lang="pl-PL" b="1" dirty="0" err="1" smtClean="0"/>
              <a:t>(Fa</a:t>
            </a:r>
            <a:r>
              <a:rPr lang="pl-PL" b="1" dirty="0" smtClean="0"/>
              <a:t>t Mass)</a:t>
            </a:r>
            <a:r>
              <a:rPr lang="pl-PL" dirty="0" smtClean="0"/>
              <a:t> – masa tkanki tłuszczowej.</a:t>
            </a:r>
          </a:p>
          <a:p>
            <a:r>
              <a:rPr lang="pl-PL" b="1" dirty="0" smtClean="0"/>
              <a:t>FMI </a:t>
            </a:r>
            <a:r>
              <a:rPr lang="pl-PL" b="1" dirty="0" err="1" smtClean="0"/>
              <a:t>(Fa</a:t>
            </a:r>
            <a:r>
              <a:rPr lang="pl-PL" b="1" dirty="0" smtClean="0"/>
              <a:t>t Mass </a:t>
            </a:r>
            <a:r>
              <a:rPr lang="pl-PL" b="1" dirty="0" err="1" smtClean="0"/>
              <a:t>Index</a:t>
            </a:r>
            <a:r>
              <a:rPr lang="pl-PL" b="1" dirty="0" smtClean="0"/>
              <a:t>)</a:t>
            </a:r>
            <a:r>
              <a:rPr lang="pl-PL" dirty="0" smtClean="0"/>
              <a:t> – masa tłuszczu w odniesieniu do wzrostu (FM/</a:t>
            </a:r>
            <a:r>
              <a:rPr lang="pl-PL" dirty="0" err="1" smtClean="0"/>
              <a:t>wzrost²</a:t>
            </a:r>
            <a:r>
              <a:rPr lang="pl-PL" dirty="0" smtClean="0"/>
              <a:t>).</a:t>
            </a:r>
          </a:p>
          <a:p>
            <a:r>
              <a:rPr lang="pl-PL" b="1" dirty="0" smtClean="0"/>
              <a:t>FFMI (</a:t>
            </a:r>
            <a:r>
              <a:rPr lang="pl-PL" b="1" dirty="0" err="1" smtClean="0"/>
              <a:t>Fat-Free</a:t>
            </a:r>
            <a:r>
              <a:rPr lang="pl-PL" b="1" dirty="0" smtClean="0"/>
              <a:t> Mass </a:t>
            </a:r>
            <a:r>
              <a:rPr lang="pl-PL" b="1" dirty="0" err="1" smtClean="0"/>
              <a:t>Index</a:t>
            </a:r>
            <a:r>
              <a:rPr lang="pl-PL" b="1" dirty="0" smtClean="0"/>
              <a:t>)</a:t>
            </a:r>
            <a:r>
              <a:rPr lang="pl-PL" dirty="0" smtClean="0"/>
              <a:t> – masa beztłuszczowa w odniesieniu do wzrostu.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/>
          <a:lstStyle/>
          <a:p>
            <a:r>
              <a:rPr lang="pl-PL" dirty="0" smtClean="0"/>
              <a:t>Parametry </a:t>
            </a:r>
            <a:r>
              <a:rPr lang="pl-PL" dirty="0" smtClean="0"/>
              <a:t>mięśni</a:t>
            </a: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err="1" smtClean="0"/>
              <a:t>Skeletal</a:t>
            </a:r>
            <a:r>
              <a:rPr lang="pl-PL" b="1" dirty="0" smtClean="0"/>
              <a:t> </a:t>
            </a:r>
            <a:r>
              <a:rPr lang="pl-PL" b="1" dirty="0" err="1" smtClean="0"/>
              <a:t>Muscle</a:t>
            </a:r>
            <a:r>
              <a:rPr lang="pl-PL" b="1" dirty="0" smtClean="0"/>
              <a:t> Mass (masa mięśni szkieletowych)</a:t>
            </a:r>
            <a:r>
              <a:rPr lang="pl-PL" dirty="0" smtClean="0"/>
              <a:t> – kluczowa dla siły i sprawności.</a:t>
            </a:r>
          </a:p>
          <a:p>
            <a:r>
              <a:rPr lang="pl-PL" b="1" dirty="0" smtClean="0"/>
              <a:t>ASMI (</a:t>
            </a:r>
            <a:r>
              <a:rPr lang="pl-PL" b="1" dirty="0" err="1" smtClean="0"/>
              <a:t>Appendicular</a:t>
            </a:r>
            <a:r>
              <a:rPr lang="pl-PL" b="1" dirty="0" smtClean="0"/>
              <a:t> </a:t>
            </a:r>
            <a:r>
              <a:rPr lang="pl-PL" b="1" dirty="0" err="1" smtClean="0"/>
              <a:t>Skeletal</a:t>
            </a:r>
            <a:r>
              <a:rPr lang="pl-PL" b="1" dirty="0" smtClean="0"/>
              <a:t> </a:t>
            </a:r>
            <a:r>
              <a:rPr lang="pl-PL" b="1" dirty="0" err="1" smtClean="0"/>
              <a:t>Muscle</a:t>
            </a:r>
            <a:r>
              <a:rPr lang="pl-PL" b="1" dirty="0" smtClean="0"/>
              <a:t> </a:t>
            </a:r>
            <a:r>
              <a:rPr lang="pl-PL" b="1" dirty="0" err="1" smtClean="0"/>
              <a:t>Index</a:t>
            </a:r>
            <a:r>
              <a:rPr lang="pl-PL" b="1" dirty="0" smtClean="0"/>
              <a:t>)</a:t>
            </a:r>
            <a:r>
              <a:rPr lang="pl-PL" dirty="0" smtClean="0"/>
              <a:t> – masa mięśni kończyn / </a:t>
            </a:r>
            <a:r>
              <a:rPr lang="pl-PL" dirty="0" err="1" smtClean="0"/>
              <a:t>wzrost²</a:t>
            </a:r>
            <a:r>
              <a:rPr lang="pl-PL" dirty="0" smtClean="0"/>
              <a:t>; &lt;5,7 kg/</a:t>
            </a:r>
            <a:r>
              <a:rPr lang="pl-PL" dirty="0" err="1" smtClean="0"/>
              <a:t>m²</a:t>
            </a:r>
            <a:r>
              <a:rPr lang="pl-PL" dirty="0" smtClean="0"/>
              <a:t> u kobiet lub &lt;7,0 kg/</a:t>
            </a:r>
            <a:r>
              <a:rPr lang="pl-PL" dirty="0" err="1" smtClean="0"/>
              <a:t>m²</a:t>
            </a:r>
            <a:r>
              <a:rPr lang="pl-PL" dirty="0" smtClean="0"/>
              <a:t> u mężczyzn – ryzyko </a:t>
            </a:r>
            <a:r>
              <a:rPr lang="pl-PL" dirty="0" err="1" smtClean="0"/>
              <a:t>sarkopenii</a:t>
            </a:r>
            <a:r>
              <a:rPr lang="pl-PL" dirty="0" smtClean="0"/>
              <a:t>.</a:t>
            </a:r>
          </a:p>
          <a:p>
            <a:r>
              <a:rPr lang="pl-PL" b="1" dirty="0" smtClean="0"/>
              <a:t>SMI (</a:t>
            </a:r>
            <a:r>
              <a:rPr lang="pl-PL" b="1" dirty="0" err="1" smtClean="0"/>
              <a:t>Skeletal</a:t>
            </a:r>
            <a:r>
              <a:rPr lang="pl-PL" b="1" dirty="0" smtClean="0"/>
              <a:t> </a:t>
            </a:r>
            <a:r>
              <a:rPr lang="pl-PL" b="1" dirty="0" err="1" smtClean="0"/>
              <a:t>Muscle</a:t>
            </a:r>
            <a:r>
              <a:rPr lang="pl-PL" b="1" dirty="0" smtClean="0"/>
              <a:t> </a:t>
            </a:r>
            <a:r>
              <a:rPr lang="pl-PL" b="1" dirty="0" err="1" smtClean="0"/>
              <a:t>Index</a:t>
            </a:r>
            <a:r>
              <a:rPr lang="pl-PL" b="1" dirty="0" smtClean="0"/>
              <a:t>)</a:t>
            </a:r>
            <a:r>
              <a:rPr lang="pl-PL" dirty="0" smtClean="0"/>
              <a:t> – udział mięśni w masie ciała.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80120"/>
          </a:xfrm>
        </p:spPr>
        <p:txBody>
          <a:bodyPr/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0" y="1700808"/>
            <a:ext cx="7735380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3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Parametry </a:t>
            </a:r>
            <a:r>
              <a:rPr lang="pl-PL" dirty="0" smtClean="0"/>
              <a:t>wody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TBW (Total Body </a:t>
            </a:r>
            <a:r>
              <a:rPr lang="pl-PL" b="1" dirty="0" err="1" smtClean="0"/>
              <a:t>Water</a:t>
            </a:r>
            <a:r>
              <a:rPr lang="pl-PL" b="1" dirty="0" smtClean="0"/>
              <a:t>)</a:t>
            </a:r>
            <a:r>
              <a:rPr lang="pl-PL" dirty="0" smtClean="0"/>
              <a:t> – całkowita zawartość wody w organizmie.</a:t>
            </a:r>
          </a:p>
          <a:p>
            <a:r>
              <a:rPr lang="pl-PL" b="1" dirty="0" smtClean="0"/>
              <a:t>ICW (</a:t>
            </a:r>
            <a:r>
              <a:rPr lang="pl-PL" b="1" dirty="0" err="1" smtClean="0"/>
              <a:t>Intracellular</a:t>
            </a:r>
            <a:r>
              <a:rPr lang="pl-PL" b="1" dirty="0" smtClean="0"/>
              <a:t> </a:t>
            </a:r>
            <a:r>
              <a:rPr lang="pl-PL" b="1" dirty="0" err="1" smtClean="0"/>
              <a:t>Water</a:t>
            </a:r>
            <a:r>
              <a:rPr lang="pl-PL" b="1" dirty="0" smtClean="0"/>
              <a:t>)</a:t>
            </a:r>
            <a:r>
              <a:rPr lang="pl-PL" dirty="0" smtClean="0"/>
              <a:t> – woda wewnątrzkomórkowa (odzwierciedla zdrowie komórek).</a:t>
            </a:r>
          </a:p>
          <a:p>
            <a:r>
              <a:rPr lang="pl-PL" b="1" dirty="0" smtClean="0"/>
              <a:t>ECW (</a:t>
            </a:r>
            <a:r>
              <a:rPr lang="pl-PL" b="1" dirty="0" err="1" smtClean="0"/>
              <a:t>Extracellular</a:t>
            </a:r>
            <a:r>
              <a:rPr lang="pl-PL" b="1" dirty="0" smtClean="0"/>
              <a:t> </a:t>
            </a:r>
            <a:r>
              <a:rPr lang="pl-PL" b="1" dirty="0" err="1" smtClean="0"/>
              <a:t>Water</a:t>
            </a:r>
            <a:r>
              <a:rPr lang="pl-PL" b="1" dirty="0" smtClean="0"/>
              <a:t>)</a:t>
            </a:r>
            <a:r>
              <a:rPr lang="pl-PL" dirty="0" smtClean="0"/>
              <a:t> – woda pozakomórkowa (wysoka wartość może sugerować obrzęki).</a:t>
            </a:r>
          </a:p>
          <a:p>
            <a:r>
              <a:rPr lang="pl-PL" b="1" dirty="0" smtClean="0"/>
              <a:t>ECW/TBW </a:t>
            </a:r>
            <a:r>
              <a:rPr lang="pl-PL" b="1" dirty="0" err="1" smtClean="0"/>
              <a:t>ratio</a:t>
            </a:r>
            <a:r>
              <a:rPr lang="pl-PL" dirty="0" smtClean="0"/>
              <a:t> – prawidłowy zakres to 0,36–0,39; &gt;0,4 może wskazywać na </a:t>
            </a:r>
            <a:r>
              <a:rPr lang="pl-PL" dirty="0" err="1" smtClean="0"/>
              <a:t>przewodnienie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Parametry </a:t>
            </a:r>
            <a:r>
              <a:rPr lang="pl-PL" dirty="0" smtClean="0"/>
              <a:t>bioelektryczne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Kąt fazowy</a:t>
            </a:r>
            <a:r>
              <a:rPr lang="pl-PL" dirty="0" smtClean="0"/>
              <a:t> – marker kondycji błon komórkowych i ogólnego stanu odżywienia; u osób starszych &lt;4,0° – zwiększone ryzyko osłabienia odporności i regeneracji.</a:t>
            </a:r>
          </a:p>
          <a:p>
            <a:r>
              <a:rPr lang="pl-PL" b="1" dirty="0" smtClean="0"/>
              <a:t>Impedancja</a:t>
            </a:r>
            <a:r>
              <a:rPr lang="pl-PL" dirty="0" smtClean="0"/>
              <a:t> – opór elektryczny całego ciała.</a:t>
            </a:r>
          </a:p>
          <a:p>
            <a:r>
              <a:rPr lang="pl-PL" b="1" dirty="0" smtClean="0"/>
              <a:t>Reaktancja</a:t>
            </a:r>
            <a:r>
              <a:rPr lang="pl-PL" dirty="0" smtClean="0"/>
              <a:t> – zdolność tkanek do magazynowania energii (pojemność błon komórkowych)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Parametry </a:t>
            </a:r>
            <a:r>
              <a:rPr lang="pl-PL" dirty="0" smtClean="0"/>
              <a:t>metaboliczne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BMR (</a:t>
            </a:r>
            <a:r>
              <a:rPr lang="pl-PL" b="1" dirty="0" err="1" smtClean="0"/>
              <a:t>Basal</a:t>
            </a:r>
            <a:r>
              <a:rPr lang="pl-PL" b="1" dirty="0" smtClean="0"/>
              <a:t> </a:t>
            </a:r>
            <a:r>
              <a:rPr lang="pl-PL" b="1" dirty="0" err="1" smtClean="0"/>
              <a:t>Metabolic</a:t>
            </a:r>
            <a:r>
              <a:rPr lang="pl-PL" b="1" dirty="0" smtClean="0"/>
              <a:t> </a:t>
            </a:r>
            <a:r>
              <a:rPr lang="pl-PL" b="1" dirty="0" err="1" smtClean="0"/>
              <a:t>Rate</a:t>
            </a:r>
            <a:r>
              <a:rPr lang="pl-PL" b="1" dirty="0" smtClean="0"/>
              <a:t>)</a:t>
            </a:r>
            <a:r>
              <a:rPr lang="pl-PL" dirty="0" smtClean="0"/>
              <a:t> – spoczynkowe zapotrzebowanie energetyczne.</a:t>
            </a:r>
          </a:p>
          <a:p>
            <a:r>
              <a:rPr lang="pl-PL" b="1" dirty="0" smtClean="0"/>
              <a:t>REE (</a:t>
            </a:r>
            <a:r>
              <a:rPr lang="pl-PL" b="1" dirty="0" err="1" smtClean="0"/>
              <a:t>Resting</a:t>
            </a:r>
            <a:r>
              <a:rPr lang="pl-PL" b="1" dirty="0" smtClean="0"/>
              <a:t> Energy </a:t>
            </a:r>
            <a:r>
              <a:rPr lang="pl-PL" b="1" dirty="0" err="1" smtClean="0"/>
              <a:t>Expenditure</a:t>
            </a:r>
            <a:r>
              <a:rPr lang="pl-PL" b="1" dirty="0" smtClean="0"/>
              <a:t>)</a:t>
            </a:r>
            <a:r>
              <a:rPr lang="pl-PL" dirty="0" smtClean="0"/>
              <a:t> – całkowity wydatek energetyczny w spoczynku.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(172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99" t="10178" r="22270" b="8681"/>
          <a:stretch>
            <a:fillRect/>
          </a:stretch>
        </p:blipFill>
        <p:spPr>
          <a:xfrm>
            <a:off x="899592" y="0"/>
            <a:ext cx="6768752" cy="704502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(1730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688" t="11769" r="23165" b="15045"/>
          <a:stretch>
            <a:fillRect/>
          </a:stretch>
        </p:blipFill>
        <p:spPr>
          <a:xfrm>
            <a:off x="1187624" y="56422"/>
            <a:ext cx="6408712" cy="640871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(173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477" t="10178" r="23165" b="21409"/>
          <a:stretch>
            <a:fillRect/>
          </a:stretch>
        </p:blipFill>
        <p:spPr>
          <a:xfrm>
            <a:off x="1115616" y="116632"/>
            <a:ext cx="6624736" cy="647417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(173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477" t="11769" r="23165" b="16636"/>
          <a:stretch>
            <a:fillRect/>
          </a:stretch>
        </p:blipFill>
        <p:spPr>
          <a:xfrm>
            <a:off x="1043608" y="45068"/>
            <a:ext cx="6840760" cy="666936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rzut ekranu (1734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954" t="16542" r="8853" b="13454"/>
          <a:stretch>
            <a:fillRect/>
          </a:stretch>
        </p:blipFill>
        <p:spPr>
          <a:xfrm>
            <a:off x="6786" y="-243408"/>
            <a:ext cx="9144000" cy="604867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8498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Interpretacja </a:t>
            </a:r>
            <a:r>
              <a:rPr lang="pl-PL" dirty="0" smtClean="0"/>
              <a:t>wyników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Pacjentka:</a:t>
            </a:r>
            <a:r>
              <a:rPr lang="pl-PL" dirty="0" smtClean="0"/>
              <a:t> 75 lat, 162 cm, 47,2 kg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BMI:</a:t>
            </a:r>
            <a:r>
              <a:rPr lang="pl-PL" dirty="0" smtClean="0"/>
              <a:t> 17,99 – </a:t>
            </a:r>
            <a:r>
              <a:rPr lang="pl-PL" i="1" dirty="0" smtClean="0"/>
              <a:t>niedowaga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FFM:</a:t>
            </a:r>
            <a:r>
              <a:rPr lang="pl-PL" dirty="0" smtClean="0"/>
              <a:t> 35,81 kg – masa beztłuszczowa poniżej normy dla wieku i wzrostu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FM:</a:t>
            </a:r>
            <a:r>
              <a:rPr lang="pl-PL" dirty="0" smtClean="0"/>
              <a:t> 11,39 kg (23,8%) – w granicach normy dla kobiet, ale przy niskiej masie całkowitej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ASMI:</a:t>
            </a:r>
            <a:r>
              <a:rPr lang="pl-PL" dirty="0" smtClean="0"/>
              <a:t> 5,65 kg/</a:t>
            </a:r>
            <a:r>
              <a:rPr lang="pl-PL" dirty="0" err="1" smtClean="0"/>
              <a:t>m²</a:t>
            </a:r>
            <a:r>
              <a:rPr lang="pl-PL" dirty="0" smtClean="0"/>
              <a:t> – </a:t>
            </a:r>
            <a:r>
              <a:rPr lang="pl-PL" i="1" dirty="0" smtClean="0"/>
              <a:t>blisko progu </a:t>
            </a:r>
            <a:r>
              <a:rPr lang="pl-PL" i="1" dirty="0" err="1" smtClean="0"/>
              <a:t>sarkopenii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Kąt fazowy:</a:t>
            </a:r>
            <a:r>
              <a:rPr lang="pl-PL" dirty="0" smtClean="0"/>
              <a:t> 4,0° – dolna granica normy, sugeruje konieczność poprawy odżywienia i aktywności fizycznej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TBW:</a:t>
            </a:r>
            <a:r>
              <a:rPr lang="pl-PL" dirty="0" smtClean="0"/>
              <a:t> 25,59 L (54,2%) – prawidłowa hydratacja całkowita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ECW/TBW:</a:t>
            </a:r>
            <a:r>
              <a:rPr lang="pl-PL" dirty="0" smtClean="0"/>
              <a:t> 0,39 – w górnej granicy normy, monitorować pod kątem obrzęków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BMR:</a:t>
            </a:r>
            <a:r>
              <a:rPr lang="pl-PL" dirty="0" smtClean="0"/>
              <a:t> 1 149 kcal – niskie zapotrzebowanie energetyczne, ryzyko dalszej utraty masy przy niedostatecznej podaży kalorii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Wnioski </a:t>
            </a:r>
            <a:r>
              <a:rPr lang="pl-PL" dirty="0" smtClean="0"/>
              <a:t>kliniczne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Zwiększyć podaż energii i białka </a:t>
            </a:r>
            <a:r>
              <a:rPr lang="pl-PL" dirty="0" smtClean="0"/>
              <a:t>w diecie.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Wprowadzić ćwiczenia oporowe </a:t>
            </a:r>
            <a:r>
              <a:rPr lang="pl-PL" dirty="0" smtClean="0"/>
              <a:t>dostosowane do wieku w celu zwiększenia masy mięśniowej.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Monitorować stan nawodnienia </a:t>
            </a:r>
            <a:r>
              <a:rPr lang="pl-PL" dirty="0" smtClean="0"/>
              <a:t>i zapobiegać utracie masy mięśniowej.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80120"/>
          </a:xfrm>
        </p:spPr>
        <p:txBody>
          <a:bodyPr/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697751"/>
            <a:ext cx="4572000" cy="60007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818" y="4725144"/>
            <a:ext cx="2644901" cy="18777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909" y="1998527"/>
            <a:ext cx="2638810" cy="25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8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12777"/>
            <a:ext cx="8229600" cy="1143000"/>
          </a:xfrm>
        </p:spPr>
        <p:txBody>
          <a:bodyPr/>
          <a:lstStyle/>
          <a:p>
            <a:r>
              <a:rPr lang="pl-PL" dirty="0" smtClean="0"/>
              <a:t>Podsumowanie i rekomendacje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55777"/>
            <a:ext cx="82809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Biody </a:t>
            </a:r>
            <a:r>
              <a:rPr lang="pl-PL" b="1" dirty="0" err="1" smtClean="0"/>
              <a:t>Xpert</a:t>
            </a:r>
            <a:r>
              <a:rPr lang="pl-PL" b="1" dirty="0" smtClean="0"/>
              <a:t> </a:t>
            </a:r>
            <a:r>
              <a:rPr lang="pl-PL" b="1" baseline="30000" dirty="0" smtClean="0"/>
              <a:t>ZM</a:t>
            </a:r>
            <a:r>
              <a:rPr lang="pl-PL" b="1" dirty="0" smtClean="0"/>
              <a:t> </a:t>
            </a:r>
            <a:r>
              <a:rPr lang="pl-PL" b="1" dirty="0" smtClean="0"/>
              <a:t>3, </a:t>
            </a:r>
            <a:r>
              <a:rPr lang="pl-PL" b="1" dirty="0" smtClean="0"/>
              <a:t>nowoczesny a</a:t>
            </a:r>
            <a:r>
              <a:rPr lang="pl-PL" b="1" dirty="0" smtClean="0"/>
              <a:t>nalizator dla lekarzy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Lekki, przenośny i szybki</a:t>
            </a:r>
            <a:r>
              <a:rPr lang="pl-PL" dirty="0"/>
              <a:t> – idealny zarówno do gabinetu, jak i wizyt domowych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Certyfikowany wyrób medyczny</a:t>
            </a:r>
            <a:r>
              <a:rPr lang="pl-PL" dirty="0"/>
              <a:t>, spełniający najwyższe standardy precyzji i analizy wielu parametrów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Umożliwia </a:t>
            </a:r>
            <a:r>
              <a:rPr lang="pl-PL" b="1" dirty="0"/>
              <a:t>kompleksowe monitorowanie pacjentów AOS</a:t>
            </a:r>
            <a:r>
              <a:rPr lang="pl-PL" dirty="0"/>
              <a:t> w trybie ambulatoryjnym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Łatwa integracja z systemami medycznymi</a:t>
            </a:r>
            <a:r>
              <a:rPr lang="pl-PL" dirty="0"/>
              <a:t>, wspierająca dokumentację i rozliczenia z </a:t>
            </a:r>
            <a:r>
              <a:rPr lang="pl-PL" dirty="0" smtClean="0"/>
              <a:t>NFZ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772400" cy="1080120"/>
          </a:xfrm>
        </p:spPr>
        <p:txBody>
          <a:bodyPr/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896753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 smtClean="0"/>
              <a:t>Analizator Składu Ciała </a:t>
            </a:r>
            <a:r>
              <a:rPr lang="pl-PL" sz="2400" dirty="0" smtClean="0"/>
              <a:t>nowej generacji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 smtClean="0"/>
              <a:t>Przenośny </a:t>
            </a:r>
            <a:r>
              <a:rPr lang="pl-PL" sz="2400" b="1" dirty="0"/>
              <a:t>i ultralekki</a:t>
            </a:r>
            <a:r>
              <a:rPr lang="pl-PL" sz="2400" dirty="0"/>
              <a:t> – zawsze pod ręką, w gabinecie i w terenie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Precyzyjna analiza medyczna</a:t>
            </a:r>
            <a:r>
              <a:rPr lang="pl-PL" sz="2400" dirty="0"/>
              <a:t> z wykorzystaniem technologii BIS (</a:t>
            </a:r>
            <a:r>
              <a:rPr lang="pl-PL" sz="2400" dirty="0" err="1"/>
              <a:t>Bioelectrical</a:t>
            </a:r>
            <a:r>
              <a:rPr lang="pl-PL" sz="2400" dirty="0"/>
              <a:t> </a:t>
            </a:r>
            <a:r>
              <a:rPr lang="pl-PL" sz="2400" dirty="0" err="1"/>
              <a:t>Impedance</a:t>
            </a:r>
            <a:r>
              <a:rPr lang="pl-PL" sz="2400" dirty="0"/>
              <a:t> </a:t>
            </a:r>
            <a:r>
              <a:rPr lang="pl-PL" sz="2400" dirty="0" err="1"/>
              <a:t>Spectroscopy</a:t>
            </a:r>
            <a:r>
              <a:rPr lang="pl-PL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Elastyczność pomiaru</a:t>
            </a:r>
            <a:r>
              <a:rPr lang="pl-PL" sz="2400" dirty="0"/>
              <a:t> – badanie w pozycji leżącej lub siedzącej, dostosowane do stanu pacjenta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Certyfikowany wyrób medyczny (ZM)</a:t>
            </a:r>
            <a:r>
              <a:rPr lang="pl-PL" sz="2400" dirty="0"/>
              <a:t> – spełnia wymagania kliniczne i normy europejskie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Bogaty zakres parametrów</a:t>
            </a:r>
            <a:r>
              <a:rPr lang="pl-PL" sz="2400" dirty="0"/>
              <a:t> – szczegółowy wgląd w skład i stan organizmu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/>
              <a:t>Technologia:</a:t>
            </a:r>
            <a:r>
              <a:rPr lang="pl-PL" dirty="0"/>
              <a:t> </a:t>
            </a:r>
            <a:r>
              <a:rPr lang="pl-PL" dirty="0" smtClean="0"/>
              <a:t>spektroskopia </a:t>
            </a:r>
            <a:r>
              <a:rPr lang="pl-PL" dirty="0" err="1" smtClean="0"/>
              <a:t>bioimpedancyjna</a:t>
            </a:r>
            <a:r>
              <a:rPr lang="pl-PL" dirty="0" smtClean="0"/>
              <a:t> w </a:t>
            </a:r>
            <a:r>
              <a:rPr lang="pl-PL" dirty="0"/>
              <a:t>zakresie </a:t>
            </a:r>
            <a:r>
              <a:rPr lang="pl-PL" dirty="0" smtClean="0"/>
              <a:t>1-1000 kHz (54 częstotliwości)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Mobilność</a:t>
            </a:r>
            <a:r>
              <a:rPr lang="pl-PL" b="1" dirty="0"/>
              <a:t>:</a:t>
            </a:r>
            <a:r>
              <a:rPr lang="pl-PL" dirty="0"/>
              <a:t> ultralekka, kompaktowa konstrukcja (ok. 300 g) – idealna do pracy w gabinecie i w </a:t>
            </a:r>
            <a:r>
              <a:rPr lang="pl-PL" dirty="0" smtClean="0"/>
              <a:t>terenie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Łączność</a:t>
            </a:r>
            <a:r>
              <a:rPr lang="pl-PL" b="1" dirty="0"/>
              <a:t>:</a:t>
            </a:r>
            <a:r>
              <a:rPr lang="pl-PL" dirty="0"/>
              <a:t> bezprzewodowy moduł Bluetooth z obsługą smartfonów i komputerów (Windows, </a:t>
            </a:r>
            <a:r>
              <a:rPr lang="pl-PL" dirty="0" err="1"/>
              <a:t>macOS</a:t>
            </a:r>
            <a:r>
              <a:rPr lang="pl-PL" dirty="0"/>
              <a:t>, Android, </a:t>
            </a:r>
            <a:r>
              <a:rPr lang="pl-PL" dirty="0" smtClean="0"/>
              <a:t>iOS)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Certyfikaty</a:t>
            </a:r>
            <a:r>
              <a:rPr lang="pl-PL" b="1" dirty="0"/>
              <a:t>:</a:t>
            </a:r>
            <a:r>
              <a:rPr lang="pl-PL" dirty="0"/>
              <a:t> wyrób medyczny klasy </a:t>
            </a:r>
            <a:r>
              <a:rPr lang="pl-PL" dirty="0" err="1"/>
              <a:t>IIa</a:t>
            </a:r>
            <a:r>
              <a:rPr lang="pl-PL" dirty="0"/>
              <a:t> zgodny z MDR 2017/745, posiada oznaczenie CE oraz certyfikat ISO 13485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1143000"/>
          </a:xfrm>
        </p:spPr>
        <p:txBody>
          <a:bodyPr>
            <a:noAutofit/>
          </a:bodyPr>
          <a:lstStyle/>
          <a:p>
            <a:r>
              <a:rPr lang="pl-PL" dirty="0" smtClean="0"/>
              <a:t>Biody </a:t>
            </a:r>
            <a:r>
              <a:rPr lang="pl-PL" dirty="0" err="1" smtClean="0"/>
              <a:t>Xpert</a:t>
            </a:r>
            <a:r>
              <a:rPr lang="pl-PL" dirty="0" smtClean="0"/>
              <a:t> </a:t>
            </a:r>
            <a:r>
              <a:rPr lang="pl-PL" baseline="30000" dirty="0" smtClean="0"/>
              <a:t>ZM</a:t>
            </a:r>
            <a:r>
              <a:rPr lang="pl-PL" dirty="0" smtClean="0"/>
              <a:t> 3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200144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2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Zalety kliniczne i operacyjne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11560" y="1772816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3000" b="1" dirty="0" smtClean="0">
                <a:ea typeface="Times New Roman" panose="02020603050405020304" pitchFamily="18" charset="0"/>
              </a:rPr>
              <a:t>Szybki </a:t>
            </a:r>
            <a:r>
              <a:rPr lang="pl-PL" sz="3000" b="1" dirty="0">
                <a:ea typeface="Times New Roman" panose="02020603050405020304" pitchFamily="18" charset="0"/>
              </a:rPr>
              <a:t>pomiar w &lt; 10 sekund</a:t>
            </a:r>
            <a:r>
              <a:rPr lang="pl-PL" sz="3000" dirty="0">
                <a:ea typeface="Times New Roman" panose="02020603050405020304" pitchFamily="18" charset="0"/>
              </a:rPr>
              <a:t> – wykonywany w pozycji siedzącej lub leżącej, wygodny także dla pacjentów z ograniczoną mobilnością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3000" b="1" dirty="0" smtClean="0">
                <a:ea typeface="Times New Roman" panose="02020603050405020304" pitchFamily="18" charset="0"/>
              </a:rPr>
              <a:t>Optymalny </a:t>
            </a:r>
            <a:r>
              <a:rPr lang="pl-PL" sz="3000" b="1" dirty="0">
                <a:ea typeface="Times New Roman" panose="02020603050405020304" pitchFamily="18" charset="0"/>
              </a:rPr>
              <a:t>w modelu ambulatoryjnym (AOS)</a:t>
            </a:r>
            <a:r>
              <a:rPr lang="pl-PL" sz="3000" dirty="0">
                <a:ea typeface="Times New Roman" panose="02020603050405020304" pitchFamily="18" charset="0"/>
              </a:rPr>
              <a:t> – umożliwia szybką diagnostykę bez konieczności hospitalizacji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3000" b="1" dirty="0" smtClean="0">
                <a:ea typeface="Times New Roman" panose="02020603050405020304" pitchFamily="18" charset="0"/>
              </a:rPr>
              <a:t>Zaawansowane </a:t>
            </a:r>
            <a:r>
              <a:rPr lang="pl-PL" sz="3000" b="1" dirty="0">
                <a:ea typeface="Times New Roman" panose="02020603050405020304" pitchFamily="18" charset="0"/>
              </a:rPr>
              <a:t>funkcje monitorowania</a:t>
            </a:r>
            <a:r>
              <a:rPr lang="pl-PL" sz="3000" dirty="0">
                <a:ea typeface="Times New Roman" panose="02020603050405020304" pitchFamily="18" charset="0"/>
              </a:rPr>
              <a:t> – ocena nawodnienia, masy mięśniowej i tłuszczowej, a także ryzyka niedożywienia i obrzęków</a:t>
            </a:r>
            <a:endParaRPr lang="pl-PL" sz="30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pl-PL" dirty="0" smtClean="0"/>
              <a:t>Skład </a:t>
            </a:r>
            <a:r>
              <a:rPr lang="pl-PL" dirty="0" smtClean="0"/>
              <a:t>zestawu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Urządzenie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Biody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Xpert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ZM 3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Zasilacz USB do ładowania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Kabel USB/micro-USB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Klucz USB Bluetooth 5.0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Zestaw kabli do pomiarów przewodowych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Licencja na oprogramowanie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BiodyManager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Instrukcja obsługi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Zestaw elektrod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pomiarów przewodowych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Etui ochronne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84989"/>
            <a:ext cx="8229600" cy="1143000"/>
          </a:xfrm>
        </p:spPr>
        <p:txBody>
          <a:bodyPr/>
          <a:lstStyle/>
          <a:p>
            <a:r>
              <a:rPr lang="pl-PL" dirty="0" smtClean="0"/>
              <a:t>Zasilanie i </a:t>
            </a:r>
            <a:r>
              <a:rPr lang="pl-PL" dirty="0" smtClean="0"/>
              <a:t>bateria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Prąd pomiarowy: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Zasilanie: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akumulatory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 1.2 V, 2800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Ładowanie: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ładowarka USB w zestawie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22"/>
            <a:ext cx="9144000" cy="682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1181</Words>
  <Application>Microsoft Office PowerPoint</Application>
  <PresentationFormat>Pokaz na ekranie (4:3)</PresentationFormat>
  <Paragraphs>109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Biody Xpert ZM 3</vt:lpstr>
      <vt:lpstr>Biody Xpert ZM 3</vt:lpstr>
      <vt:lpstr>Biody Xpert ZM 3</vt:lpstr>
      <vt:lpstr>Biody Xpert ZM 3 </vt:lpstr>
      <vt:lpstr>Biody Xpert ZM 3 </vt:lpstr>
      <vt:lpstr>Zalety kliniczne i operacyjne </vt:lpstr>
      <vt:lpstr>Skład zestawu</vt:lpstr>
      <vt:lpstr>Zasilanie i bateria</vt:lpstr>
      <vt:lpstr>Obsługa</vt:lpstr>
      <vt:lpstr>Przygotowanie pacjenta do badania</vt:lpstr>
      <vt:lpstr>Przeciwwskazania do badania </vt:lpstr>
      <vt:lpstr>Przygotowanie i technika są ważne </vt:lpstr>
      <vt:lpstr>Biody Xpert ZM 3</vt:lpstr>
      <vt:lpstr>Biody Xpert ZM 3</vt:lpstr>
      <vt:lpstr>Biody Xpert ZM 3</vt:lpstr>
      <vt:lpstr>Zakres analizowanych parametrów </vt:lpstr>
      <vt:lpstr>Parametry podstawowe </vt:lpstr>
      <vt:lpstr>Parametry mięśni</vt:lpstr>
      <vt:lpstr>Parametry wody </vt:lpstr>
      <vt:lpstr>Parametry bioelektryczne </vt:lpstr>
      <vt:lpstr>Parametry metaboliczne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Interpretacja wyników</vt:lpstr>
      <vt:lpstr>Wnioski kliniczne </vt:lpstr>
      <vt:lpstr>Podsumowanie i rekomendacje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urządzenia</dc:title>
  <dc:creator>Lena Leśniak</dc:creator>
  <cp:lastModifiedBy>Firma</cp:lastModifiedBy>
  <cp:revision>15</cp:revision>
  <dcterms:created xsi:type="dcterms:W3CDTF">2025-08-10T12:43:22Z</dcterms:created>
  <dcterms:modified xsi:type="dcterms:W3CDTF">2025-08-28T19:24:25Z</dcterms:modified>
</cp:coreProperties>
</file>