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22" r:id="rId3"/>
    <p:sldId id="323" r:id="rId4"/>
    <p:sldId id="300" r:id="rId5"/>
    <p:sldId id="270" r:id="rId6"/>
    <p:sldId id="312" r:id="rId7"/>
    <p:sldId id="313" r:id="rId8"/>
    <p:sldId id="316" r:id="rId9"/>
    <p:sldId id="315" r:id="rId10"/>
    <p:sldId id="314" r:id="rId11"/>
    <p:sldId id="259" r:id="rId12"/>
    <p:sldId id="317" r:id="rId13"/>
    <p:sldId id="260" r:id="rId14"/>
    <p:sldId id="261" r:id="rId15"/>
    <p:sldId id="263" r:id="rId16"/>
    <p:sldId id="264" r:id="rId17"/>
    <p:sldId id="340" r:id="rId18"/>
    <p:sldId id="266" r:id="rId19"/>
    <p:sldId id="319" r:id="rId20"/>
    <p:sldId id="341" r:id="rId21"/>
    <p:sldId id="349" r:id="rId22"/>
    <p:sldId id="350" r:id="rId23"/>
    <p:sldId id="318" r:id="rId24"/>
    <p:sldId id="348" r:id="rId25"/>
    <p:sldId id="373" r:id="rId26"/>
    <p:sldId id="374" r:id="rId27"/>
    <p:sldId id="296" r:id="rId28"/>
    <p:sldId id="297" r:id="rId29"/>
    <p:sldId id="342" r:id="rId30"/>
    <p:sldId id="343" r:id="rId31"/>
    <p:sldId id="375" r:id="rId32"/>
    <p:sldId id="376" r:id="rId33"/>
    <p:sldId id="377" r:id="rId34"/>
    <p:sldId id="344" r:id="rId35"/>
    <p:sldId id="345" r:id="rId36"/>
    <p:sldId id="346" r:id="rId37"/>
    <p:sldId id="347" r:id="rId38"/>
    <p:sldId id="335" r:id="rId39"/>
    <p:sldId id="336" r:id="rId40"/>
    <p:sldId id="337" r:id="rId41"/>
    <p:sldId id="338" r:id="rId42"/>
    <p:sldId id="351" r:id="rId43"/>
    <p:sldId id="311" r:id="rId44"/>
    <p:sldId id="257" r:id="rId45"/>
    <p:sldId id="306" r:id="rId46"/>
    <p:sldId id="327" r:id="rId47"/>
    <p:sldId id="328" r:id="rId48"/>
    <p:sldId id="273" r:id="rId49"/>
    <p:sldId id="274" r:id="rId50"/>
    <p:sldId id="352" r:id="rId51"/>
    <p:sldId id="330" r:id="rId52"/>
    <p:sldId id="275" r:id="rId53"/>
    <p:sldId id="276" r:id="rId54"/>
    <p:sldId id="278" r:id="rId55"/>
    <p:sldId id="280" r:id="rId56"/>
    <p:sldId id="281" r:id="rId57"/>
    <p:sldId id="334" r:id="rId58"/>
    <p:sldId id="331" r:id="rId59"/>
    <p:sldId id="333" r:id="rId60"/>
    <p:sldId id="283" r:id="rId61"/>
    <p:sldId id="284" r:id="rId62"/>
    <p:sldId id="285" r:id="rId63"/>
    <p:sldId id="353" r:id="rId64"/>
    <p:sldId id="354" r:id="rId65"/>
    <p:sldId id="355" r:id="rId66"/>
    <p:sldId id="356" r:id="rId67"/>
    <p:sldId id="357" r:id="rId68"/>
    <p:sldId id="361" r:id="rId69"/>
    <p:sldId id="362" r:id="rId70"/>
    <p:sldId id="363" r:id="rId71"/>
    <p:sldId id="358" r:id="rId72"/>
    <p:sldId id="360" r:id="rId73"/>
    <p:sldId id="364" r:id="rId74"/>
    <p:sldId id="290" r:id="rId75"/>
    <p:sldId id="366" r:id="rId76"/>
    <p:sldId id="367" r:id="rId77"/>
    <p:sldId id="368" r:id="rId78"/>
    <p:sldId id="369" r:id="rId79"/>
    <p:sldId id="332" r:id="rId80"/>
    <p:sldId id="370" r:id="rId81"/>
    <p:sldId id="371" r:id="rId82"/>
    <p:sldId id="299" r:id="rId83"/>
    <p:sldId id="302" r:id="rId84"/>
    <p:sldId id="372" r:id="rId85"/>
    <p:sldId id="393" r:id="rId86"/>
    <p:sldId id="394" r:id="rId87"/>
    <p:sldId id="395" r:id="rId88"/>
    <p:sldId id="396" r:id="rId89"/>
    <p:sldId id="397" r:id="rId90"/>
    <p:sldId id="399" r:id="rId91"/>
    <p:sldId id="400" r:id="rId92"/>
    <p:sldId id="401" r:id="rId93"/>
    <p:sldId id="339" r:id="rId94"/>
    <p:sldId id="305" r:id="rId9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2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8" d="100"/>
          <a:sy n="78" d="100"/>
        </p:scale>
        <p:origin x="1594" y="67"/>
      </p:cViewPr>
      <p:guideLst>
        <p:guide orient="horz" pos="2188"/>
        <p:guide pos="28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B8BF5A06-456E-4E98-9EC4-1F0A403D607D}" type="datetimeFigureOut">
              <a:rPr lang="pl-PL" smtClean="0"/>
              <a:t>19.04.2026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tytułu pionowego 2"/>
          <p:cNvSpPr>
            <a:spLocks noGrp="1"/>
          </p:cNvSpPr>
          <p:nvPr>
            <p:ph type="body" orient="vert" idx="1" hasCustomPrompt="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BF5A06-456E-4E98-9EC4-1F0A403D607D}" type="datetimeFigureOut">
              <a:rPr lang="pl-PL" smtClean="0"/>
              <a:t>19.04.2026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hasCustomPrompt="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BF5A06-456E-4E98-9EC4-1F0A403D607D}" type="datetimeFigureOut">
              <a:rPr lang="pl-PL" smtClean="0"/>
              <a:t>19.04.2026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zawartości 2"/>
          <p:cNvSpPr>
            <a:spLocks noGrp="1"/>
          </p:cNvSpPr>
          <p:nvPr>
            <p:ph idx="1" hasCustomPrompt="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BF5A06-456E-4E98-9EC4-1F0A403D607D}" type="datetimeFigureOut">
              <a:rPr lang="pl-PL" smtClean="0"/>
              <a:t>19.04.2026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B8BF5A06-456E-4E98-9EC4-1F0A403D607D}" type="datetimeFigureOut">
              <a:rPr lang="pl-PL" smtClean="0"/>
              <a:t>19.04.2026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zawartości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B8BF5A06-456E-4E98-9EC4-1F0A403D607D}" type="datetimeFigureOut">
              <a:rPr lang="pl-PL" smtClean="0"/>
              <a:t>19.04.2026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lvl1pPr>
              <a:defRPr/>
            </a:lvl1pPr>
          </a:lstStyle>
          <a:p>
            <a:r>
              <a:rPr lang="pl-PL"/>
              <a:t>Kliknij, aby edytować styl</a:t>
            </a:r>
          </a:p>
        </p:txBody>
      </p:sp>
      <p:sp>
        <p:nvSpPr>
          <p:cNvPr id="3" name="Symbol zastępczy tekstu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B8BF5A06-456E-4E98-9EC4-1F0A403D607D}" type="datetimeFigureOut">
              <a:rPr lang="pl-PL" smtClean="0"/>
              <a:t>19.04.2026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B8BF5A06-456E-4E98-9EC4-1F0A403D607D}" type="datetimeFigureOut">
              <a:rPr lang="pl-PL" smtClean="0"/>
              <a:t>19.04.2026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8BF5A06-456E-4E98-9EC4-1F0A403D607D}" type="datetimeFigureOut">
              <a:rPr lang="pl-PL" smtClean="0"/>
              <a:t>19.04.2026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8BF5A06-456E-4E98-9EC4-1F0A403D607D}" type="datetimeFigureOut">
              <a:rPr lang="pl-PL" smtClean="0"/>
              <a:t>19.04.2026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8BF5A06-456E-4E98-9EC4-1F0A403D607D}" type="datetimeFigureOut">
              <a:rPr lang="pl-PL" smtClean="0"/>
              <a:t>19.04.2026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BD4763E-C954-4C23-9155-708E7C27B7F2}"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F5A06-456E-4E98-9EC4-1F0A403D607D}" type="datetimeFigureOut">
              <a:rPr lang="pl-PL" smtClean="0"/>
              <a:t>19.04.2026</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4763E-C954-4C23-9155-708E7C27B7F2}"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roksana.panek@vbody.pl" TargetMode="External"/><Relationship Id="rId2" Type="http://schemas.openxmlformats.org/officeDocument/2006/relationships/hyperlink" Target="mailto:serwis@vbody.pl" TargetMode="External"/><Relationship Id="rId1" Type="http://schemas.openxmlformats.org/officeDocument/2006/relationships/slideLayout" Target="../slideLayouts/slideLayout2.xml"/><Relationship Id="rId4" Type="http://schemas.openxmlformats.org/officeDocument/2006/relationships/hyperlink" Target="https://vitakoserwis.trueit.pl/index.php/serwis-vitako-vbody/"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p:cNvPicPr>
            <a:picLocks noChangeAspect="1"/>
          </p:cNvPicPr>
          <p:nvPr/>
        </p:nvPicPr>
        <p:blipFill>
          <a:blip r:embed="rId2"/>
          <a:stretch>
            <a:fillRect/>
          </a:stretch>
        </p:blipFill>
        <p:spPr>
          <a:xfrm>
            <a:off x="467544" y="332656"/>
            <a:ext cx="3913079" cy="6093296"/>
          </a:xfrm>
          <a:prstGeom prst="rect">
            <a:avLst/>
          </a:prstGeom>
        </p:spPr>
      </p:pic>
      <p:pic>
        <p:nvPicPr>
          <p:cNvPr id="12" name="Obraz 11"/>
          <p:cNvPicPr>
            <a:picLocks noChangeAspect="1"/>
          </p:cNvPicPr>
          <p:nvPr/>
        </p:nvPicPr>
        <p:blipFill>
          <a:blip r:embed="rId3"/>
          <a:stretch>
            <a:fillRect/>
          </a:stretch>
        </p:blipFill>
        <p:spPr>
          <a:xfrm>
            <a:off x="3347864" y="1772816"/>
            <a:ext cx="5541683" cy="2394415"/>
          </a:xfrm>
          <a:prstGeom prst="rect">
            <a:avLst/>
          </a:prstGeom>
          <a:ln w="6350">
            <a:solidFill>
              <a:schemeClr val="bg1">
                <a:lumMod val="85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Zgodność urządzenia z normami</a:t>
            </a:r>
          </a:p>
        </p:txBody>
      </p:sp>
      <p:sp>
        <p:nvSpPr>
          <p:cNvPr id="3" name="Symbol zastępczy zawartości 2"/>
          <p:cNvSpPr>
            <a:spLocks noGrp="1"/>
          </p:cNvSpPr>
          <p:nvPr>
            <p:ph idx="1"/>
          </p:nvPr>
        </p:nvSpPr>
        <p:spPr>
          <a:xfrm>
            <a:off x="457200" y="1628800"/>
            <a:ext cx="8229600" cy="4525963"/>
          </a:xfrm>
        </p:spPr>
        <p:txBody>
          <a:bodyPr>
            <a:normAutofit/>
          </a:bodyPr>
          <a:lstStyle/>
          <a:p>
            <a:pPr marL="0" indent="0">
              <a:buNone/>
            </a:pPr>
            <a:r>
              <a:rPr lang="pl-PL" sz="1600" b="1" dirty="0"/>
              <a:t>Zastosowane normy (APPLIED STANDARD)</a:t>
            </a:r>
          </a:p>
          <a:p>
            <a:pPr marL="0" indent="0">
              <a:buNone/>
            </a:pPr>
            <a:br>
              <a:rPr lang="pl-PL" sz="1600" dirty="0"/>
            </a:br>
            <a:r>
              <a:rPr lang="pl-PL" sz="1600" dirty="0"/>
              <a:t>Urządzenie spełnia wymagania </a:t>
            </a:r>
            <a:r>
              <a:rPr lang="pl-PL" sz="1600" b="1" dirty="0"/>
              <a:t>wielu międzynarodowych norm</a:t>
            </a:r>
            <a:r>
              <a:rPr lang="pl-PL" sz="1600" dirty="0"/>
              <a:t>, w tym:</a:t>
            </a:r>
          </a:p>
          <a:p>
            <a:r>
              <a:rPr lang="pl-PL" sz="1600" b="1" dirty="0"/>
              <a:t>EN ISO 13485:2016</a:t>
            </a:r>
            <a:r>
              <a:rPr lang="pl-PL" sz="1600" dirty="0"/>
              <a:t> – System zarządzania jakością dla wyrobów medycznych.</a:t>
            </a:r>
          </a:p>
          <a:p>
            <a:r>
              <a:rPr lang="pl-PL" sz="1600" b="1" dirty="0"/>
              <a:t>ISO 14971:2007</a:t>
            </a:r>
            <a:r>
              <a:rPr lang="pl-PL" sz="1600" dirty="0"/>
              <a:t> – Zarządzanie ryzykiem w urządzeniach medycznych.</a:t>
            </a:r>
          </a:p>
          <a:p>
            <a:r>
              <a:rPr lang="pl-PL" sz="1600" b="1" dirty="0"/>
              <a:t>EN 60601-1:2006, EN 60601-1-2:2007, EN 60601-1-6:2010</a:t>
            </a:r>
            <a:r>
              <a:rPr lang="pl-PL" sz="1600" dirty="0"/>
              <a:t> – Normy dotyczące bezpieczeństwa elektrycznego i kompatybilności elektromagnetycznej urządzeń medycznych.</a:t>
            </a:r>
          </a:p>
          <a:p>
            <a:r>
              <a:rPr lang="pl-PL" sz="1600" b="1" dirty="0"/>
              <a:t>EN 62304:2006</a:t>
            </a:r>
            <a:r>
              <a:rPr lang="pl-PL" sz="1600" dirty="0"/>
              <a:t> – Oprogramowanie w wyrobach medycznych.</a:t>
            </a:r>
          </a:p>
          <a:p>
            <a:r>
              <a:rPr lang="pl-PL" sz="1600" b="1" dirty="0"/>
              <a:t>EN 62366:2008</a:t>
            </a:r>
            <a:r>
              <a:rPr lang="pl-PL" sz="1600" dirty="0"/>
              <a:t> – Ergonomia i bezpieczeństwo użytkowania urządzeń medycznych.</a:t>
            </a:r>
          </a:p>
          <a:p>
            <a:r>
              <a:rPr lang="pl-PL" sz="1600" b="1" dirty="0"/>
              <a:t>EN ISO 15223-1:2016, EN 1041:2008</a:t>
            </a:r>
            <a:r>
              <a:rPr lang="pl-PL" sz="1600" dirty="0"/>
              <a:t> – Oznakowanie i informacje dla użytkowników.</a:t>
            </a:r>
          </a:p>
          <a:p>
            <a:r>
              <a:rPr lang="pl-PL" sz="1600" b="1" dirty="0"/>
              <a:t>ISO 10993-1:2009, ISO 10993-5:2009, ISO 10993-10:2010</a:t>
            </a:r>
            <a:r>
              <a:rPr lang="pl-PL" sz="1600" dirty="0"/>
              <a:t> – Ocena biokompatybilności materiałów stosowanych w urządzeniu.</a:t>
            </a:r>
          </a:p>
          <a:p>
            <a:endParaRPr lang="pl-P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Oznaczenia listwy przepięciowej do zastosowań medycznych</a:t>
            </a:r>
          </a:p>
        </p:txBody>
      </p:sp>
      <p:sp>
        <p:nvSpPr>
          <p:cNvPr id="3" name="Symbol zastępczy zawartości 2"/>
          <p:cNvSpPr>
            <a:spLocks noGrp="1"/>
          </p:cNvSpPr>
          <p:nvPr>
            <p:ph idx="1"/>
          </p:nvPr>
        </p:nvSpPr>
        <p:spPr/>
        <p:txBody>
          <a:bodyPr>
            <a:normAutofit fontScale="92500" lnSpcReduction="10000"/>
          </a:bodyPr>
          <a:lstStyle/>
          <a:p>
            <a:pPr marL="0" indent="0">
              <a:buNone/>
            </a:pPr>
            <a:r>
              <a:rPr lang="pl-PL" sz="1700" b="1" dirty="0"/>
              <a:t>Analizator Składu Ciała </a:t>
            </a:r>
            <a:r>
              <a:rPr lang="pl-PL" sz="1700" b="1" dirty="0" err="1"/>
              <a:t>Accuniq</a:t>
            </a:r>
            <a:r>
              <a:rPr lang="pl-PL" sz="1700" b="1" dirty="0"/>
              <a:t> BC 380 powinien być podłączony do źródła prądu za pomocą listwy przepięciowej </a:t>
            </a:r>
            <a:r>
              <a:rPr lang="pl-PL" sz="1700" dirty="0"/>
              <a:t>- ochrona urządzenia elektrycznego przed nagłymi skokami napięcia (wyładowania atmosferyczne, awarie sieci, wadliwa instalacja);</a:t>
            </a:r>
          </a:p>
          <a:p>
            <a:pPr marL="0" indent="0">
              <a:buNone/>
            </a:pPr>
            <a:r>
              <a:rPr lang="pl-PL" sz="1700" dirty="0"/>
              <a:t>🏥 Aby listwa przepięciowa mogła być stosowana w środowisku medycznym, musi spełniać określone normy i posiadać odpowiednie oznaczenia.</a:t>
            </a:r>
          </a:p>
          <a:p>
            <a:r>
              <a:rPr lang="pl-PL" sz="1700" b="1" dirty="0"/>
              <a:t>IEC 60601-1-2 </a:t>
            </a:r>
            <a:r>
              <a:rPr lang="pl-PL" sz="1700" dirty="0"/>
              <a:t>– podstawowa norma bezpieczeństwa dla urządzeń elektrycznych stosowanych w medycynie, odporność na zakłócenia elektromagnetyczne (EMC) w środowisku medycznym;</a:t>
            </a:r>
          </a:p>
          <a:p>
            <a:r>
              <a:rPr lang="pl-PL" sz="1700" dirty="0"/>
              <a:t>UL 60601-1 / UL 1363A – amerykańskie standardy dla listew używanych w placówkach medycznych;</a:t>
            </a:r>
          </a:p>
          <a:p>
            <a:r>
              <a:rPr lang="pl-PL" sz="1700" b="1" dirty="0"/>
              <a:t>CE</a:t>
            </a:r>
            <a:r>
              <a:rPr lang="pl-PL" sz="1700" dirty="0"/>
              <a:t> – zgodność z wymogami Unii Europejskiej; </a:t>
            </a:r>
          </a:p>
          <a:p>
            <a:r>
              <a:rPr lang="pl-PL" sz="1700" b="1" dirty="0"/>
              <a:t>IP (</a:t>
            </a:r>
            <a:r>
              <a:rPr lang="pl-PL" sz="1700" b="1" dirty="0" err="1"/>
              <a:t>Ingress</a:t>
            </a:r>
            <a:r>
              <a:rPr lang="pl-PL" sz="1700" b="1" dirty="0"/>
              <a:t> </a:t>
            </a:r>
            <a:r>
              <a:rPr lang="pl-PL" sz="1700" b="1" dirty="0" err="1"/>
              <a:t>Protection</a:t>
            </a:r>
            <a:r>
              <a:rPr lang="pl-PL" sz="1700" b="1" dirty="0"/>
              <a:t>)</a:t>
            </a:r>
            <a:r>
              <a:rPr lang="pl-PL" sz="1700" dirty="0"/>
              <a:t> – odporność na wodę i pył (np. </a:t>
            </a:r>
            <a:r>
              <a:rPr lang="pl-PL" sz="1700" b="1" dirty="0"/>
              <a:t>IP20, IP44</a:t>
            </a:r>
            <a:r>
              <a:rPr lang="pl-PL" sz="1700" dirty="0"/>
              <a:t> – dla miejsc o podwyższonych wymaganiach higienicznych).</a:t>
            </a:r>
          </a:p>
          <a:p>
            <a:r>
              <a:rPr lang="pl-PL" sz="1700" b="1" dirty="0"/>
              <a:t>Klasa ochronności</a:t>
            </a:r>
            <a:r>
              <a:rPr lang="pl-PL" sz="1700" dirty="0"/>
              <a:t>: </a:t>
            </a:r>
            <a:r>
              <a:rPr lang="pl-PL" sz="1700" b="1" dirty="0"/>
              <a:t>Klasa I</a:t>
            </a:r>
            <a:r>
              <a:rPr lang="pl-PL" sz="1700" dirty="0"/>
              <a:t> – z uziemieniem (zalecana do sprzętu medycznego); </a:t>
            </a:r>
          </a:p>
          <a:p>
            <a:r>
              <a:rPr lang="pl-PL" sz="1700" b="1" dirty="0"/>
              <a:t>Symbol uziemienia</a:t>
            </a:r>
            <a:r>
              <a:rPr lang="pl-PL" sz="1700" dirty="0"/>
              <a:t> – informuje, że urządzenie ma odpowiednie zabezpieczenie przed porażeniem; </a:t>
            </a:r>
          </a:p>
          <a:p>
            <a:r>
              <a:rPr lang="pl-PL" sz="1700" b="1" dirty="0"/>
              <a:t>Filtr EMI/RFI</a:t>
            </a:r>
            <a:r>
              <a:rPr lang="pl-PL" sz="1700" dirty="0"/>
              <a:t> – oznacza, że listwa chroni przed zakłóceniami elektromagnetycznymi;</a:t>
            </a:r>
          </a:p>
          <a:p>
            <a:endParaRPr lang="pl-PL"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Oznaczenia listwy przepięciowej do zastosowań medycznych</a:t>
            </a:r>
          </a:p>
        </p:txBody>
      </p:sp>
      <p:pic>
        <p:nvPicPr>
          <p:cNvPr id="4" name="Symbol zastępczy zawartości 3"/>
          <p:cNvPicPr>
            <a:picLocks noGrp="1" noChangeAspect="1"/>
          </p:cNvPicPr>
          <p:nvPr>
            <p:ph idx="1"/>
          </p:nvPr>
        </p:nvPicPr>
        <p:blipFill>
          <a:blip r:embed="rId2"/>
          <a:stretch>
            <a:fillRect/>
          </a:stretch>
        </p:blipFill>
        <p:spPr>
          <a:xfrm>
            <a:off x="827584" y="1556792"/>
            <a:ext cx="7067128" cy="2897953"/>
          </a:xfrm>
          <a:prstGeom prst="rect">
            <a:avLst/>
          </a:prstGeom>
        </p:spPr>
      </p:pic>
      <p:pic>
        <p:nvPicPr>
          <p:cNvPr id="5" name="Obraz 4"/>
          <p:cNvPicPr>
            <a:picLocks noChangeAspect="1"/>
          </p:cNvPicPr>
          <p:nvPr/>
        </p:nvPicPr>
        <p:blipFill>
          <a:blip r:embed="rId3"/>
          <a:stretch>
            <a:fillRect/>
          </a:stretch>
        </p:blipFill>
        <p:spPr>
          <a:xfrm>
            <a:off x="811396" y="4476224"/>
            <a:ext cx="7596336" cy="145184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Ostrzeżenia</a:t>
            </a:r>
          </a:p>
        </p:txBody>
      </p:sp>
      <p:sp>
        <p:nvSpPr>
          <p:cNvPr id="3" name="Symbol zastępczy zawartości 2"/>
          <p:cNvSpPr>
            <a:spLocks noGrp="1"/>
          </p:cNvSpPr>
          <p:nvPr>
            <p:ph idx="1"/>
          </p:nvPr>
        </p:nvSpPr>
        <p:spPr>
          <a:xfrm>
            <a:off x="457200" y="1340768"/>
            <a:ext cx="8229600" cy="5328592"/>
          </a:xfrm>
        </p:spPr>
        <p:txBody>
          <a:bodyPr>
            <a:noAutofit/>
          </a:bodyPr>
          <a:lstStyle/>
          <a:p>
            <a:r>
              <a:rPr lang="pl-PL" sz="1600" dirty="0"/>
              <a:t>nie podłączamy i nie rozłączamy urządzenia mokrymi rękami;</a:t>
            </a:r>
          </a:p>
          <a:p>
            <a:r>
              <a:rPr lang="pl-PL" sz="1600" b="1" dirty="0"/>
              <a:t>warunki przechowywania: -20° do +70°C </a:t>
            </a:r>
            <a:r>
              <a:rPr lang="pl-PL" sz="1600" dirty="0"/>
              <a:t>,do 93% wilgotności względnej; </a:t>
            </a:r>
          </a:p>
          <a:p>
            <a:r>
              <a:rPr lang="pl-PL" sz="1600" b="1" dirty="0"/>
              <a:t>warunki użytkowania: +5 do +40 stopni</a:t>
            </a:r>
            <a:r>
              <a:rPr lang="pl-PL" sz="1600" dirty="0"/>
              <a:t>, wilgotność 15-93%;</a:t>
            </a:r>
          </a:p>
          <a:p>
            <a:r>
              <a:rPr lang="pl-PL" sz="1600" dirty="0"/>
              <a:t>urządzenie </a:t>
            </a:r>
            <a:r>
              <a:rPr lang="pl-PL" sz="1600" b="1" dirty="0"/>
              <a:t>nie może być  narażone na bezpośrednie działanie wody, kurzu, pary wodnej, promieni słonecznych</a:t>
            </a:r>
            <a:r>
              <a:rPr lang="pl-PL" sz="1600" dirty="0"/>
              <a:t>;</a:t>
            </a:r>
          </a:p>
          <a:p>
            <a:r>
              <a:rPr lang="pl-PL" sz="1600" dirty="0"/>
              <a:t>należy </a:t>
            </a:r>
            <a:r>
              <a:rPr lang="pl-PL" sz="1600" b="1" dirty="0"/>
              <a:t>unikać nadmiernych wstrząsów</a:t>
            </a:r>
            <a:r>
              <a:rPr lang="pl-PL" sz="1600" dirty="0"/>
              <a:t>, podczas transportu urządzenie powinno być odpowiednio zabezpieczone ( oryginalny karton ze styropianowym wkładem);</a:t>
            </a:r>
          </a:p>
          <a:p>
            <a:r>
              <a:rPr lang="pl-PL" sz="1600" dirty="0"/>
              <a:t>kąt nachylenia powierzchni montażowej przekraczający 10 stopni może prowadzić do zniekształcenia wyników pomiarów na analizatorze BIA, ponieważ zmienia to sposób, w jaki prąd przepływa przez ciało; aby zapewnić precyzyjność wyników, należy upewnić się, że </a:t>
            </a:r>
            <a:r>
              <a:rPr lang="pl-PL" sz="1600" b="1" dirty="0"/>
              <a:t>urządzenie</a:t>
            </a:r>
            <a:r>
              <a:rPr lang="pl-PL" sz="1600" dirty="0"/>
              <a:t> jest </a:t>
            </a:r>
            <a:r>
              <a:rPr lang="pl-PL" sz="1600" b="1" dirty="0"/>
              <a:t>ustawione na równej, poziomej powierzchni</a:t>
            </a:r>
            <a:r>
              <a:rPr lang="pl-PL" sz="16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Ostrzeżenia</a:t>
            </a:r>
          </a:p>
        </p:txBody>
      </p:sp>
      <p:sp>
        <p:nvSpPr>
          <p:cNvPr id="3" name="Symbol zastępczy zawartości 2"/>
          <p:cNvSpPr>
            <a:spLocks noGrp="1"/>
          </p:cNvSpPr>
          <p:nvPr>
            <p:ph idx="1"/>
          </p:nvPr>
        </p:nvSpPr>
        <p:spPr/>
        <p:txBody>
          <a:bodyPr>
            <a:normAutofit/>
          </a:bodyPr>
          <a:lstStyle/>
          <a:p>
            <a:pPr marL="0" indent="0">
              <a:buNone/>
            </a:pPr>
            <a:r>
              <a:rPr lang="pl-PL" sz="1600" dirty="0"/>
              <a:t>Urządzenia emitujące silne pole elektryczne takie jak </a:t>
            </a:r>
            <a:r>
              <a:rPr lang="pl-PL" sz="1600" b="1" dirty="0"/>
              <a:t>telewizory</a:t>
            </a:r>
            <a:r>
              <a:rPr lang="pl-PL" sz="1600" dirty="0"/>
              <a:t>, </a:t>
            </a:r>
            <a:r>
              <a:rPr lang="pl-PL" sz="1600" b="1" dirty="0"/>
              <a:t>kuchenki mikrofalowe</a:t>
            </a:r>
            <a:r>
              <a:rPr lang="pl-PL" sz="1600" dirty="0"/>
              <a:t>, </a:t>
            </a:r>
            <a:r>
              <a:rPr lang="pl-PL" sz="1600" b="1" dirty="0"/>
              <a:t>sprzęt rentgenowski,</a:t>
            </a:r>
            <a:r>
              <a:rPr lang="pl-PL" sz="1600" dirty="0"/>
              <a:t> mogą zakłócić prawidłowe działanie analizatora BIA, ponieważ mogą one wpływać na przepływ prądu elektrycznego, który analizator wykorzystuje do pomiaru impedancji ciała; rezultat - </a:t>
            </a:r>
            <a:r>
              <a:rPr lang="pl-PL" sz="1600" b="1" dirty="0"/>
              <a:t>błędne wyniki pomiarów</a:t>
            </a:r>
            <a:r>
              <a:rPr lang="pl-PL" sz="1600" dirty="0"/>
              <a:t>;</a:t>
            </a:r>
          </a:p>
          <a:p>
            <a:pPr marL="0" indent="0">
              <a:buNone/>
            </a:pPr>
            <a:endParaRPr lang="pl-PL" sz="1600" dirty="0"/>
          </a:p>
          <a:p>
            <a:pPr>
              <a:buFont typeface="Wingdings" panose="05000000000000000000" pitchFamily="2" charset="2"/>
              <a:buChar char="ü"/>
            </a:pPr>
            <a:r>
              <a:rPr lang="pl-PL" sz="1600" dirty="0"/>
              <a:t>należy zachować </a:t>
            </a:r>
            <a:r>
              <a:rPr lang="pl-PL" sz="1600" b="1" dirty="0"/>
              <a:t>odległość co najmniej 1-2 metrów</a:t>
            </a:r>
          </a:p>
          <a:p>
            <a:pPr>
              <a:buFont typeface="Wingdings" panose="05000000000000000000" pitchFamily="2" charset="2"/>
              <a:buChar char="ü"/>
            </a:pPr>
            <a:r>
              <a:rPr lang="pl-PL" sz="1600" dirty="0"/>
              <a:t>najlepiej przeprowadzać pomiary w pomieszczeniach wolnych od tych urządzeń lub upewnić się, że są one wyłączone w trakcie pomiaru.</a:t>
            </a:r>
          </a:p>
          <a:p>
            <a:pPr marL="0" indent="0">
              <a:buNone/>
            </a:pPr>
            <a:endParaRPr lang="pl-P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Dezynfekcja, czyszczenie</a:t>
            </a:r>
          </a:p>
        </p:txBody>
      </p:sp>
      <p:sp>
        <p:nvSpPr>
          <p:cNvPr id="3" name="Symbol zastępczy zawartości 2"/>
          <p:cNvSpPr>
            <a:spLocks noGrp="1"/>
          </p:cNvSpPr>
          <p:nvPr>
            <p:ph idx="1"/>
          </p:nvPr>
        </p:nvSpPr>
        <p:spPr/>
        <p:txBody>
          <a:bodyPr/>
          <a:lstStyle/>
          <a:p>
            <a:r>
              <a:rPr lang="pl-PL" sz="1600" dirty="0"/>
              <a:t>nie należy wylewać żadnych płynów na platformę wagi, nanieść środek na miękką ściereczkę i delikatnie przetrzeć powierzchnię;</a:t>
            </a:r>
          </a:p>
          <a:p>
            <a:r>
              <a:rPr lang="pl-PL" sz="1600" dirty="0"/>
              <a:t>należy dezynfekować elektrody z zastosowaniem płynów dedykowanych dla sprzętów medycznych.</a:t>
            </a:r>
          </a:p>
          <a:p>
            <a:endParaRPr lang="pl-PL" dirty="0"/>
          </a:p>
        </p:txBody>
      </p:sp>
      <p:pic>
        <p:nvPicPr>
          <p:cNvPr id="4" name="Obraz 3" descr="Zrzut ekranu (1464).png"/>
          <p:cNvPicPr>
            <a:picLocks noChangeAspect="1"/>
          </p:cNvPicPr>
          <p:nvPr/>
        </p:nvPicPr>
        <p:blipFill>
          <a:blip r:embed="rId2" cstate="print"/>
          <a:srcRect l="16138" t="35993" r="66537" b="7980"/>
          <a:stretch>
            <a:fillRect/>
          </a:stretch>
        </p:blipFill>
        <p:spPr>
          <a:xfrm>
            <a:off x="3635896" y="3212976"/>
            <a:ext cx="1386154" cy="2520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25413"/>
            <a:ext cx="8229600" cy="1143000"/>
          </a:xfrm>
        </p:spPr>
        <p:txBody>
          <a:bodyPr/>
          <a:lstStyle/>
          <a:p>
            <a:r>
              <a:rPr lang="pl-PL" dirty="0"/>
              <a:t>Elementy zestawu</a:t>
            </a:r>
          </a:p>
        </p:txBody>
      </p:sp>
      <p:pic>
        <p:nvPicPr>
          <p:cNvPr id="3" name="Obraz 2"/>
          <p:cNvPicPr>
            <a:picLocks noChangeAspect="1"/>
          </p:cNvPicPr>
          <p:nvPr/>
        </p:nvPicPr>
        <p:blipFill>
          <a:blip r:embed="rId2"/>
          <a:stretch>
            <a:fillRect/>
          </a:stretch>
        </p:blipFill>
        <p:spPr>
          <a:xfrm>
            <a:off x="755650" y="1268730"/>
            <a:ext cx="7726045" cy="5252085"/>
          </a:xfrm>
          <a:prstGeom prst="rect">
            <a:avLst/>
          </a:prstGeom>
        </p:spPr>
      </p:pic>
      <p:pic>
        <p:nvPicPr>
          <p:cNvPr id="5" name="Symbol zastępczy zawartości 4"/>
          <p:cNvPicPr>
            <a:picLocks noGrp="1" noChangeAspect="1"/>
          </p:cNvPicPr>
          <p:nvPr>
            <p:ph idx="1"/>
          </p:nvPr>
        </p:nvPicPr>
        <p:blipFill>
          <a:blip r:embed="rId3"/>
          <a:stretch>
            <a:fillRect/>
          </a:stretch>
        </p:blipFill>
        <p:spPr>
          <a:xfrm>
            <a:off x="6263640" y="5229225"/>
            <a:ext cx="1957070" cy="1116330"/>
          </a:xfrm>
          <a:prstGeom prst="rect">
            <a:avLst/>
          </a:prstGeom>
        </p:spPr>
      </p:pic>
      <p:sp>
        <p:nvSpPr>
          <p:cNvPr id="6" name="Pole tekstowe 5"/>
          <p:cNvSpPr txBox="1"/>
          <p:nvPr/>
        </p:nvSpPr>
        <p:spPr>
          <a:xfrm>
            <a:off x="6343015" y="4890770"/>
            <a:ext cx="1980565" cy="338455"/>
          </a:xfrm>
          <a:prstGeom prst="rect">
            <a:avLst/>
          </a:prstGeom>
          <a:noFill/>
        </p:spPr>
        <p:txBody>
          <a:bodyPr wrap="square" rtlCol="0">
            <a:noAutofit/>
          </a:bodyPr>
          <a:lstStyle/>
          <a:p>
            <a:r>
              <a:rPr lang="pl-PL" altLang="en-US" sz="1600"/>
              <a:t>10 Klucz Bluetooth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16523"/>
            <a:ext cx="8229600" cy="1143000"/>
          </a:xfrm>
        </p:spPr>
        <p:txBody>
          <a:bodyPr/>
          <a:lstStyle/>
          <a:p>
            <a:r>
              <a:rPr lang="pl-PL" altLang="en-US"/>
              <a:t>Elementy opcjonalne</a:t>
            </a:r>
          </a:p>
        </p:txBody>
      </p:sp>
      <p:pic>
        <p:nvPicPr>
          <p:cNvPr id="5" name="Obraz 4"/>
          <p:cNvPicPr>
            <a:picLocks noChangeAspect="1"/>
          </p:cNvPicPr>
          <p:nvPr/>
        </p:nvPicPr>
        <p:blipFill>
          <a:blip r:embed="rId2"/>
          <a:stretch>
            <a:fillRect/>
          </a:stretch>
        </p:blipFill>
        <p:spPr>
          <a:xfrm>
            <a:off x="1250315" y="1496060"/>
            <a:ext cx="2514600" cy="1752600"/>
          </a:xfrm>
          <a:prstGeom prst="rect">
            <a:avLst/>
          </a:prstGeom>
        </p:spPr>
      </p:pic>
      <p:pic>
        <p:nvPicPr>
          <p:cNvPr id="6" name="Obraz 5"/>
          <p:cNvPicPr>
            <a:picLocks noChangeAspect="1"/>
          </p:cNvPicPr>
          <p:nvPr/>
        </p:nvPicPr>
        <p:blipFill>
          <a:blip r:embed="rId3"/>
          <a:stretch>
            <a:fillRect/>
          </a:stretch>
        </p:blipFill>
        <p:spPr>
          <a:xfrm>
            <a:off x="4500245" y="1052830"/>
            <a:ext cx="3255010" cy="5462270"/>
          </a:xfrm>
          <a:prstGeom prst="rect">
            <a:avLst/>
          </a:prstGeom>
        </p:spPr>
      </p:pic>
      <p:pic>
        <p:nvPicPr>
          <p:cNvPr id="7" name="Obraz 6"/>
          <p:cNvPicPr>
            <a:picLocks noChangeAspect="1"/>
          </p:cNvPicPr>
          <p:nvPr/>
        </p:nvPicPr>
        <p:blipFill>
          <a:blip r:embed="rId4"/>
          <a:stretch>
            <a:fillRect/>
          </a:stretch>
        </p:blipFill>
        <p:spPr>
          <a:xfrm>
            <a:off x="1259840" y="4004945"/>
            <a:ext cx="2514600" cy="1495425"/>
          </a:xfrm>
          <a:prstGeom prst="rect">
            <a:avLst/>
          </a:prstGeom>
        </p:spPr>
      </p:pic>
      <p:sp>
        <p:nvSpPr>
          <p:cNvPr id="8" name="Pole tekstowe 7"/>
          <p:cNvSpPr txBox="1"/>
          <p:nvPr/>
        </p:nvSpPr>
        <p:spPr>
          <a:xfrm>
            <a:off x="1116965" y="3355975"/>
            <a:ext cx="3048000" cy="368300"/>
          </a:xfrm>
          <a:prstGeom prst="rect">
            <a:avLst/>
          </a:prstGeom>
          <a:noFill/>
        </p:spPr>
        <p:txBody>
          <a:bodyPr wrap="square" rtlCol="0">
            <a:spAutoFit/>
          </a:bodyPr>
          <a:lstStyle/>
          <a:p>
            <a:r>
              <a:rPr lang="pl-PL" altLang="en-US"/>
              <a:t>Kompatybilny ciśnieniomierz</a:t>
            </a:r>
          </a:p>
        </p:txBody>
      </p:sp>
      <p:sp>
        <p:nvSpPr>
          <p:cNvPr id="9" name="Pole tekstowe 8"/>
          <p:cNvSpPr txBox="1"/>
          <p:nvPr/>
        </p:nvSpPr>
        <p:spPr>
          <a:xfrm>
            <a:off x="1250315" y="5589905"/>
            <a:ext cx="3048000" cy="368300"/>
          </a:xfrm>
          <a:prstGeom prst="rect">
            <a:avLst/>
          </a:prstGeom>
          <a:noFill/>
        </p:spPr>
        <p:txBody>
          <a:bodyPr wrap="square" rtlCol="0">
            <a:spAutoFit/>
          </a:bodyPr>
          <a:lstStyle/>
          <a:p>
            <a:r>
              <a:rPr lang="pl-PL" altLang="en-US"/>
              <a:t>Papier termiczny</a:t>
            </a:r>
          </a:p>
        </p:txBody>
      </p:sp>
      <p:sp>
        <p:nvSpPr>
          <p:cNvPr id="10" name="Pole tekstowe 9"/>
          <p:cNvSpPr txBox="1"/>
          <p:nvPr/>
        </p:nvSpPr>
        <p:spPr>
          <a:xfrm>
            <a:off x="4474210" y="5939790"/>
            <a:ext cx="3048000" cy="645160"/>
          </a:xfrm>
          <a:prstGeom prst="rect">
            <a:avLst/>
          </a:prstGeom>
          <a:noFill/>
        </p:spPr>
        <p:txBody>
          <a:bodyPr wrap="square" rtlCol="0">
            <a:spAutoFit/>
          </a:bodyPr>
          <a:lstStyle/>
          <a:p>
            <a:r>
              <a:rPr lang="pl-PL" altLang="en-US"/>
              <a:t>Kompatybilny ultradźwiękowy miernik wysokości ciała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p:cNvPicPr>
            <a:picLocks noChangeAspect="1"/>
          </p:cNvPicPr>
          <p:nvPr/>
        </p:nvPicPr>
        <p:blipFill>
          <a:blip r:embed="rId2"/>
          <a:stretch>
            <a:fillRect/>
          </a:stretch>
        </p:blipFill>
        <p:spPr>
          <a:xfrm>
            <a:off x="537210" y="4436745"/>
            <a:ext cx="3711575" cy="2340610"/>
          </a:xfrm>
          <a:prstGeom prst="rect">
            <a:avLst/>
          </a:prstGeom>
        </p:spPr>
      </p:pic>
      <p:sp>
        <p:nvSpPr>
          <p:cNvPr id="2" name="Tytuł 1"/>
          <p:cNvSpPr>
            <a:spLocks noGrp="1"/>
          </p:cNvSpPr>
          <p:nvPr>
            <p:ph type="title"/>
          </p:nvPr>
        </p:nvSpPr>
        <p:spPr>
          <a:xfrm>
            <a:off x="457200" y="202883"/>
            <a:ext cx="8229600" cy="1143000"/>
          </a:xfrm>
        </p:spPr>
        <p:txBody>
          <a:bodyPr>
            <a:normAutofit/>
          </a:bodyPr>
          <a:lstStyle/>
          <a:p>
            <a:pPr algn="ctr"/>
            <a:r>
              <a:rPr lang="pl-PL" sz="3000" dirty="0"/>
              <a:t>Podłączenie urządzenia i urządzeń peryferyjnych</a:t>
            </a:r>
            <a:endParaRPr lang="pl-PL" sz="3000" dirty="0">
              <a:solidFill>
                <a:srgbClr val="FF0000"/>
              </a:solidFill>
            </a:endParaRPr>
          </a:p>
        </p:txBody>
      </p:sp>
      <p:sp>
        <p:nvSpPr>
          <p:cNvPr id="5" name="Pole tekstowe 4"/>
          <p:cNvSpPr txBox="1"/>
          <p:nvPr/>
        </p:nvSpPr>
        <p:spPr>
          <a:xfrm>
            <a:off x="488439" y="1453873"/>
            <a:ext cx="4371594" cy="368300"/>
          </a:xfrm>
          <a:prstGeom prst="rect">
            <a:avLst/>
          </a:prstGeom>
          <a:noFill/>
        </p:spPr>
        <p:txBody>
          <a:bodyPr wrap="square" rtlCol="0">
            <a:spAutoFit/>
          </a:bodyPr>
          <a:lstStyle/>
          <a:p>
            <a:r>
              <a:rPr lang="pl-PL" dirty="0"/>
              <a:t>1. Podłączenie zasilania</a:t>
            </a:r>
          </a:p>
        </p:txBody>
      </p:sp>
      <p:sp>
        <p:nvSpPr>
          <p:cNvPr id="6" name="Pole tekstowe 5"/>
          <p:cNvSpPr txBox="1"/>
          <p:nvPr/>
        </p:nvSpPr>
        <p:spPr>
          <a:xfrm>
            <a:off x="488429" y="4004682"/>
            <a:ext cx="3744416" cy="368300"/>
          </a:xfrm>
          <a:prstGeom prst="rect">
            <a:avLst/>
          </a:prstGeom>
          <a:noFill/>
        </p:spPr>
        <p:txBody>
          <a:bodyPr wrap="square" rtlCol="0">
            <a:spAutoFit/>
          </a:bodyPr>
          <a:lstStyle/>
          <a:p>
            <a:r>
              <a:rPr lang="pl-PL" dirty="0"/>
              <a:t>2. Połączenie z komputerem</a:t>
            </a:r>
          </a:p>
        </p:txBody>
      </p:sp>
      <p:pic>
        <p:nvPicPr>
          <p:cNvPr id="14" name="Symbol zastępczy zawartości 13"/>
          <p:cNvPicPr>
            <a:picLocks noGrp="1" noChangeAspect="1"/>
          </p:cNvPicPr>
          <p:nvPr>
            <p:ph idx="1"/>
          </p:nvPr>
        </p:nvPicPr>
        <p:blipFill>
          <a:blip r:embed="rId3"/>
          <a:stretch>
            <a:fillRect/>
          </a:stretch>
        </p:blipFill>
        <p:spPr>
          <a:xfrm>
            <a:off x="457200" y="1858645"/>
            <a:ext cx="3415665" cy="2162175"/>
          </a:xfrm>
          <a:prstGeom prst="rect">
            <a:avLst/>
          </a:prstGeom>
        </p:spPr>
      </p:pic>
      <p:sp>
        <p:nvSpPr>
          <p:cNvPr id="16" name="Pole tekstowe 15"/>
          <p:cNvSpPr txBox="1"/>
          <p:nvPr/>
        </p:nvSpPr>
        <p:spPr>
          <a:xfrm>
            <a:off x="4212079" y="1417678"/>
            <a:ext cx="4371594" cy="368300"/>
          </a:xfrm>
          <a:prstGeom prst="rect">
            <a:avLst/>
          </a:prstGeom>
          <a:noFill/>
        </p:spPr>
        <p:txBody>
          <a:bodyPr wrap="square" rtlCol="0">
            <a:spAutoFit/>
          </a:bodyPr>
          <a:lstStyle/>
          <a:p>
            <a:r>
              <a:rPr lang="pl-PL" dirty="0"/>
              <a:t>3. Podłączenie drukarki</a:t>
            </a:r>
          </a:p>
        </p:txBody>
      </p:sp>
      <p:pic>
        <p:nvPicPr>
          <p:cNvPr id="18" name="Obraz 17"/>
          <p:cNvPicPr>
            <a:picLocks noChangeAspect="1"/>
          </p:cNvPicPr>
          <p:nvPr/>
        </p:nvPicPr>
        <p:blipFill>
          <a:blip r:embed="rId4"/>
          <a:stretch>
            <a:fillRect/>
          </a:stretch>
        </p:blipFill>
        <p:spPr>
          <a:xfrm>
            <a:off x="4362450" y="1797685"/>
            <a:ext cx="3195320" cy="2268855"/>
          </a:xfrm>
          <a:prstGeom prst="rect">
            <a:avLst/>
          </a:prstGeom>
        </p:spPr>
      </p:pic>
      <p:pic>
        <p:nvPicPr>
          <p:cNvPr id="21" name="Obraz 20"/>
          <p:cNvPicPr>
            <a:picLocks noChangeAspect="1"/>
          </p:cNvPicPr>
          <p:nvPr/>
        </p:nvPicPr>
        <p:blipFill>
          <a:blip r:embed="rId5"/>
          <a:stretch>
            <a:fillRect/>
          </a:stretch>
        </p:blipFill>
        <p:spPr>
          <a:xfrm>
            <a:off x="4572000" y="4580890"/>
            <a:ext cx="2994660" cy="2138045"/>
          </a:xfrm>
          <a:prstGeom prst="rect">
            <a:avLst/>
          </a:prstGeom>
        </p:spPr>
      </p:pic>
      <p:sp>
        <p:nvSpPr>
          <p:cNvPr id="22" name="Pole tekstowe 21"/>
          <p:cNvSpPr txBox="1"/>
          <p:nvPr/>
        </p:nvSpPr>
        <p:spPr>
          <a:xfrm>
            <a:off x="4362450" y="3933190"/>
            <a:ext cx="4796790" cy="368300"/>
          </a:xfrm>
          <a:prstGeom prst="rect">
            <a:avLst/>
          </a:prstGeom>
          <a:noFill/>
        </p:spPr>
        <p:txBody>
          <a:bodyPr wrap="square" rtlCol="0">
            <a:spAutoFit/>
          </a:bodyPr>
          <a:lstStyle/>
          <a:p>
            <a:r>
              <a:rPr lang="pl-PL" dirty="0"/>
              <a:t>4. Podłączenie urządzenia, komputera i drukarki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457451" y="1341750"/>
            <a:ext cx="4372223" cy="369332"/>
          </a:xfrm>
          <a:prstGeom prst="rect">
            <a:avLst/>
          </a:prstGeom>
          <a:noFill/>
        </p:spPr>
        <p:txBody>
          <a:bodyPr wrap="none" rtlCol="0">
            <a:spAutoFit/>
          </a:bodyPr>
          <a:lstStyle/>
          <a:p>
            <a:r>
              <a:rPr lang="pl-PL" dirty="0"/>
              <a:t>Podłączenie kompatybilnego ciśnieniomierza</a:t>
            </a:r>
          </a:p>
        </p:txBody>
      </p:sp>
      <p:pic>
        <p:nvPicPr>
          <p:cNvPr id="10" name="Symbol zastępczy zawartości 9"/>
          <p:cNvPicPr>
            <a:picLocks noGrp="1" noChangeAspect="1"/>
          </p:cNvPicPr>
          <p:nvPr>
            <p:ph idx="1"/>
          </p:nvPr>
        </p:nvPicPr>
        <p:blipFill>
          <a:blip r:embed="rId2"/>
          <a:stretch>
            <a:fillRect/>
          </a:stretch>
        </p:blipFill>
        <p:spPr>
          <a:xfrm>
            <a:off x="605155" y="1990090"/>
            <a:ext cx="4591050" cy="3043555"/>
          </a:xfrm>
          <a:prstGeom prst="rect">
            <a:avLst/>
          </a:prstGeom>
        </p:spPr>
      </p:pic>
      <p:sp>
        <p:nvSpPr>
          <p:cNvPr id="4" name="Tytuł 1"/>
          <p:cNvSpPr>
            <a:spLocks noGrp="1"/>
          </p:cNvSpPr>
          <p:nvPr/>
        </p:nvSpPr>
        <p:spPr>
          <a:xfrm>
            <a:off x="457200" y="20288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pl-PL" sz="3000" dirty="0"/>
              <a:t>Podłączenie urządzenia i urządzeń peryferyjnych</a:t>
            </a:r>
            <a:endParaRPr lang="pl-PL" sz="3000" dirty="0">
              <a:solidFill>
                <a:srgbClr val="FF0000"/>
              </a:solidFill>
            </a:endParaRPr>
          </a:p>
        </p:txBody>
      </p:sp>
      <p:sp>
        <p:nvSpPr>
          <p:cNvPr id="5" name="Pole tekstowe 4"/>
          <p:cNvSpPr txBox="1"/>
          <p:nvPr/>
        </p:nvSpPr>
        <p:spPr>
          <a:xfrm>
            <a:off x="485140" y="5256530"/>
            <a:ext cx="7282180" cy="1198880"/>
          </a:xfrm>
          <a:prstGeom prst="rect">
            <a:avLst/>
          </a:prstGeom>
          <a:noFill/>
        </p:spPr>
        <p:txBody>
          <a:bodyPr wrap="square" rtlCol="0">
            <a:spAutoFit/>
          </a:bodyPr>
          <a:lstStyle/>
          <a:p>
            <a:r>
              <a:rPr lang="pl-PL" altLang="en-US" b="1"/>
              <a:t>UWAGA!</a:t>
            </a:r>
            <a:r>
              <a:rPr lang="pl-PL" altLang="en-US"/>
              <a:t> Zanim podłączysz urządzenia peryferyjne wyłącz zasilanie, w przeciwnym razie urządzenie działać nieprawidłowo lub ulec zniszczeniu w wyniku przepięcia! Zasilanie powinno pochodzić z analizatora, aby zapewnić bezpieczną pracę i trwałe działanie.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Dane producenta i nazwa wyrobu</a:t>
            </a:r>
          </a:p>
        </p:txBody>
      </p:sp>
      <p:sp>
        <p:nvSpPr>
          <p:cNvPr id="5" name="Pole tekstowe 4"/>
          <p:cNvSpPr txBox="1"/>
          <p:nvPr/>
        </p:nvSpPr>
        <p:spPr>
          <a:xfrm>
            <a:off x="4003109" y="1139801"/>
            <a:ext cx="4048125" cy="2091690"/>
          </a:xfrm>
          <a:prstGeom prst="rect">
            <a:avLst/>
          </a:prstGeom>
          <a:noFill/>
        </p:spPr>
        <p:txBody>
          <a:bodyPr wrap="none" rtlCol="0">
            <a:spAutoFit/>
          </a:bodyPr>
          <a:lstStyle/>
          <a:p>
            <a:endParaRPr lang="pl-PL" dirty="0"/>
          </a:p>
          <a:p>
            <a:r>
              <a:rPr lang="pl-PL" sz="1600" dirty="0"/>
              <a:t>Wytwórca: </a:t>
            </a:r>
            <a:r>
              <a:rPr lang="pl-PL" sz="1600" b="1" dirty="0" err="1"/>
              <a:t>Selvas</a:t>
            </a:r>
            <a:r>
              <a:rPr lang="pl-PL" sz="1600" b="1" dirty="0"/>
              <a:t> Healthcare </a:t>
            </a:r>
            <a:r>
              <a:rPr lang="pl-PL" sz="1600" b="1" dirty="0" err="1"/>
              <a:t>Inc</a:t>
            </a:r>
            <a:endParaRPr lang="pl-PL" sz="1600" b="1" dirty="0"/>
          </a:p>
          <a:p>
            <a:r>
              <a:rPr lang="pl-PL" sz="1600" b="1" dirty="0"/>
              <a:t>Kraj pochodzenia: </a:t>
            </a:r>
            <a:r>
              <a:rPr lang="pl-PL" sz="1600" dirty="0"/>
              <a:t>Republika Korei</a:t>
            </a:r>
          </a:p>
          <a:p>
            <a:r>
              <a:rPr lang="pl-PL" sz="1600" dirty="0"/>
              <a:t>Linia wyrobów: </a:t>
            </a:r>
            <a:r>
              <a:rPr lang="pl-PL" sz="1600" dirty="0" err="1"/>
              <a:t>Accuniq</a:t>
            </a:r>
            <a:endParaRPr lang="pl-PL" sz="1600" dirty="0"/>
          </a:p>
          <a:p>
            <a:r>
              <a:rPr lang="pl-PL" sz="1600" b="1" dirty="0"/>
              <a:t>Nazwa wyrobu: </a:t>
            </a:r>
          </a:p>
          <a:p>
            <a:pPr marL="285750" indent="-285750">
              <a:buFont typeface="Wingdings" panose="05000000000000000000" pitchFamily="2" charset="2"/>
              <a:buChar char="ü"/>
            </a:pPr>
            <a:r>
              <a:rPr lang="pl-PL" sz="1600" dirty="0"/>
              <a:t>Body </a:t>
            </a:r>
            <a:r>
              <a:rPr lang="pl-PL" sz="1600" dirty="0" err="1"/>
              <a:t>Composition</a:t>
            </a:r>
            <a:r>
              <a:rPr lang="pl-PL" sz="1600" dirty="0"/>
              <a:t> Analyzer </a:t>
            </a:r>
            <a:r>
              <a:rPr lang="pl-PL" sz="1600" dirty="0" err="1"/>
              <a:t>Accuniq</a:t>
            </a:r>
            <a:r>
              <a:rPr lang="pl-PL" sz="1600" dirty="0"/>
              <a:t> BC380 </a:t>
            </a:r>
          </a:p>
          <a:p>
            <a:pPr marL="285750" indent="-285750">
              <a:buFont typeface="Wingdings" panose="05000000000000000000" pitchFamily="2" charset="2"/>
              <a:buChar char="ü"/>
            </a:pPr>
            <a:r>
              <a:rPr lang="pl-PL" sz="1600" dirty="0" err="1"/>
              <a:t>Accuniq</a:t>
            </a:r>
            <a:r>
              <a:rPr lang="pl-PL" sz="1600" dirty="0"/>
              <a:t> BC380, analizator składu ciała</a:t>
            </a:r>
          </a:p>
          <a:p>
            <a:r>
              <a:rPr lang="pl-PL" sz="1600" dirty="0"/>
              <a:t>Wyroby medyczne</a:t>
            </a:r>
          </a:p>
        </p:txBody>
      </p:sp>
      <p:pic>
        <p:nvPicPr>
          <p:cNvPr id="7" name="Obraz 6"/>
          <p:cNvPicPr>
            <a:picLocks noChangeAspect="1"/>
          </p:cNvPicPr>
          <p:nvPr/>
        </p:nvPicPr>
        <p:blipFill>
          <a:blip r:embed="rId2"/>
          <a:stretch>
            <a:fillRect/>
          </a:stretch>
        </p:blipFill>
        <p:spPr>
          <a:xfrm>
            <a:off x="1043608" y="1655723"/>
            <a:ext cx="1872208" cy="1061038"/>
          </a:xfrm>
          <a:prstGeom prst="rect">
            <a:avLst/>
          </a:prstGeom>
        </p:spPr>
      </p:pic>
      <p:sp>
        <p:nvSpPr>
          <p:cNvPr id="9" name="Pole tekstowe 8"/>
          <p:cNvSpPr txBox="1"/>
          <p:nvPr/>
        </p:nvSpPr>
        <p:spPr>
          <a:xfrm>
            <a:off x="755576" y="3019580"/>
            <a:ext cx="7992888" cy="1845310"/>
          </a:xfrm>
          <a:prstGeom prst="rect">
            <a:avLst/>
          </a:prstGeom>
          <a:noFill/>
        </p:spPr>
        <p:txBody>
          <a:bodyPr wrap="square" rtlCol="0">
            <a:spAutoFit/>
          </a:bodyPr>
          <a:lstStyle/>
          <a:p>
            <a:endParaRPr lang="pl-PL" dirty="0"/>
          </a:p>
          <a:p>
            <a:r>
              <a:rPr lang="pl-PL" sz="1600" dirty="0"/>
              <a:t>SELVAS Healthcare to 32-letnia firma zajmująca się produkcją urządzeń medycznych </a:t>
            </a:r>
            <a:r>
              <a:rPr lang="pl-PL" sz="1600" b="1" dirty="0"/>
              <a:t>(dawniej </a:t>
            </a:r>
            <a:r>
              <a:rPr lang="pl-PL" sz="1600" b="1" dirty="0" err="1"/>
              <a:t>Jawon</a:t>
            </a:r>
            <a:r>
              <a:rPr lang="pl-PL" sz="1600" b="1" dirty="0"/>
              <a:t> Medical Co., Ltd.), założona w 1993 roku.</a:t>
            </a:r>
          </a:p>
          <a:p>
            <a:r>
              <a:rPr lang="pl-PL" sz="1600" dirty="0"/>
              <a:t>Firma koncentruje się na analizatorach składu ciała oraz automatycznych ciśnieniomierzach dla szpitali. W 2015 roku połączyła się z HIMS International – pierwszą firmą zajmującą się produkcją urządzeń informacyjnych w alfabecie Braille'a dla osób niewidomych, a </a:t>
            </a:r>
            <a:r>
              <a:rPr lang="pl-PL" sz="1600" b="1" dirty="0"/>
              <a:t>w 2016 roku zmieniła nazwę na SELVAS Healthcare.</a:t>
            </a:r>
          </a:p>
        </p:txBody>
      </p:sp>
      <p:pic>
        <p:nvPicPr>
          <p:cNvPr id="3" name="Obraz 2"/>
          <p:cNvPicPr>
            <a:picLocks noChangeAspect="1"/>
          </p:cNvPicPr>
          <p:nvPr/>
        </p:nvPicPr>
        <p:blipFill>
          <a:blip r:embed="rId3"/>
          <a:stretch>
            <a:fillRect/>
          </a:stretch>
        </p:blipFill>
        <p:spPr>
          <a:xfrm>
            <a:off x="4141090" y="4581128"/>
            <a:ext cx="3815286" cy="19993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en-US"/>
              <a:t>Wymiana papieru termicznego</a:t>
            </a:r>
          </a:p>
        </p:txBody>
      </p:sp>
      <p:pic>
        <p:nvPicPr>
          <p:cNvPr id="4" name="Symbol zastępczy zawartości 3"/>
          <p:cNvPicPr>
            <a:picLocks noGrp="1" noChangeAspect="1"/>
          </p:cNvPicPr>
          <p:nvPr>
            <p:ph idx="1"/>
          </p:nvPr>
        </p:nvPicPr>
        <p:blipFill>
          <a:blip r:embed="rId2"/>
          <a:stretch>
            <a:fillRect/>
          </a:stretch>
        </p:blipFill>
        <p:spPr>
          <a:xfrm>
            <a:off x="1403985" y="1196975"/>
            <a:ext cx="5835015" cy="1425575"/>
          </a:xfrm>
          <a:prstGeom prst="rect">
            <a:avLst/>
          </a:prstGeom>
        </p:spPr>
      </p:pic>
      <p:pic>
        <p:nvPicPr>
          <p:cNvPr id="5" name="Obraz 4"/>
          <p:cNvPicPr>
            <a:picLocks noChangeAspect="1"/>
          </p:cNvPicPr>
          <p:nvPr/>
        </p:nvPicPr>
        <p:blipFill>
          <a:blip r:embed="rId3"/>
          <a:stretch>
            <a:fillRect/>
          </a:stretch>
        </p:blipFill>
        <p:spPr>
          <a:xfrm>
            <a:off x="1403985" y="2637790"/>
            <a:ext cx="5494655" cy="3482340"/>
          </a:xfrm>
          <a:prstGeom prst="rect">
            <a:avLst/>
          </a:prstGeom>
        </p:spPr>
      </p:pic>
      <p:sp>
        <p:nvSpPr>
          <p:cNvPr id="3" name="Pole tekstowe 2"/>
          <p:cNvSpPr txBox="1"/>
          <p:nvPr/>
        </p:nvSpPr>
        <p:spPr>
          <a:xfrm>
            <a:off x="562610" y="6156325"/>
            <a:ext cx="8263890" cy="645160"/>
          </a:xfrm>
          <a:prstGeom prst="rect">
            <a:avLst/>
          </a:prstGeom>
          <a:noFill/>
        </p:spPr>
        <p:txBody>
          <a:bodyPr wrap="square" rtlCol="0">
            <a:spAutoFit/>
          </a:bodyPr>
          <a:lstStyle/>
          <a:p>
            <a:r>
              <a:rPr lang="pl-PL" altLang="en-US" b="1"/>
              <a:t>UWAGA!</a:t>
            </a:r>
            <a:r>
              <a:rPr lang="pl-PL" altLang="en-US"/>
              <a:t> Nie ciągnij za papier podczas drukowania. Po zakończeniu pracy maszyna automatycznie odetnie papier!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en-US"/>
              <a:t>Wymiana papieru termicznego</a:t>
            </a:r>
          </a:p>
        </p:txBody>
      </p:sp>
      <p:sp>
        <p:nvSpPr>
          <p:cNvPr id="6" name="Symbol zastępczy zawartości 5"/>
          <p:cNvSpPr>
            <a:spLocks noGrp="1"/>
          </p:cNvSpPr>
          <p:nvPr>
            <p:ph idx="1"/>
          </p:nvPr>
        </p:nvSpPr>
        <p:spPr/>
        <p:txBody>
          <a:bodyPr>
            <a:normAutofit fontScale="85000" lnSpcReduction="20000"/>
          </a:bodyPr>
          <a:lstStyle/>
          <a:p>
            <a:pPr marL="0" indent="0">
              <a:buNone/>
            </a:pPr>
            <a:r>
              <a:rPr lang="pl-PL" altLang="en-US" sz="3430" b="1"/>
              <a:t>Papier wymieniaj gdy urządzenie jest włączone.</a:t>
            </a:r>
          </a:p>
          <a:p>
            <a:pPr marL="0" indent="0">
              <a:buNone/>
            </a:pPr>
            <a:r>
              <a:rPr lang="pl-PL" altLang="en-US" sz="3430"/>
              <a:t>1. Odkręć śrubki i otwórz pokrywę.</a:t>
            </a:r>
          </a:p>
          <a:p>
            <a:pPr marL="0" indent="0">
              <a:buNone/>
            </a:pPr>
            <a:r>
              <a:rPr lang="pl-PL" altLang="en-US" sz="3430"/>
              <a:t>2. Włóż papier termiczny zgodnie z rysunkiem.</a:t>
            </a:r>
          </a:p>
          <a:p>
            <a:pPr marL="0" indent="0">
              <a:buNone/>
            </a:pPr>
            <a:r>
              <a:rPr lang="pl-PL" altLang="en-US" sz="3430"/>
              <a:t>3. Wsuń lekko końcówkę rolki papieru termicznego do otworu. Nastąpi wydrukowanie i automatyczne odcięcie papieru.</a:t>
            </a:r>
          </a:p>
          <a:p>
            <a:pPr marL="0" indent="0">
              <a:buNone/>
            </a:pPr>
            <a:r>
              <a:rPr lang="pl-PL" altLang="en-US" sz="3430"/>
              <a:t>4. Zamknij pokrywę i zakręć śrubki.</a:t>
            </a:r>
          </a:p>
          <a:p>
            <a:pPr marL="0" indent="0">
              <a:buNone/>
            </a:pPr>
            <a:endParaRPr lang="pl-PL" altLang="en-US" sz="3430"/>
          </a:p>
          <a:p>
            <a:pPr marL="0" indent="0">
              <a:buNone/>
            </a:pPr>
            <a:r>
              <a:rPr lang="pl-PL" altLang="en-US" sz="3430" b="1">
                <a:sym typeface="+mn-ea"/>
              </a:rPr>
              <a:t>UWAGA!</a:t>
            </a:r>
            <a:r>
              <a:rPr lang="pl-PL" altLang="en-US" sz="3430">
                <a:sym typeface="+mn-ea"/>
              </a:rPr>
              <a:t> Nie ciągnij za papier podczas drukowania. Po zakończeniu pracy maszyna automatycznie odetnie papier!</a:t>
            </a:r>
            <a:endParaRPr lang="pl-PL" altLang="en-US" sz="3430"/>
          </a:p>
          <a:p>
            <a:pPr marL="0" indent="0">
              <a:buNone/>
            </a:pPr>
            <a:endParaRPr lang="pl-PL" altLang="en-US" sz="343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ltLang="en-US"/>
              <a:t>Funkcje FEED/CUT drukarki termicznej</a:t>
            </a:r>
          </a:p>
        </p:txBody>
      </p:sp>
      <p:pic>
        <p:nvPicPr>
          <p:cNvPr id="5" name="Obraz 4" descr="3"/>
          <p:cNvPicPr>
            <a:picLocks noChangeAspect="1"/>
          </p:cNvPicPr>
          <p:nvPr/>
        </p:nvPicPr>
        <p:blipFill>
          <a:blip r:embed="rId2"/>
          <a:stretch>
            <a:fillRect/>
          </a:stretch>
        </p:blipFill>
        <p:spPr>
          <a:xfrm>
            <a:off x="770890" y="1417955"/>
            <a:ext cx="7602855" cy="48653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Panel Sterujący</a:t>
            </a:r>
          </a:p>
        </p:txBody>
      </p:sp>
      <p:pic>
        <p:nvPicPr>
          <p:cNvPr id="4" name="Obraz 3"/>
          <p:cNvPicPr>
            <a:picLocks noChangeAspect="1"/>
          </p:cNvPicPr>
          <p:nvPr/>
        </p:nvPicPr>
        <p:blipFill>
          <a:blip r:embed="rId2"/>
          <a:stretch>
            <a:fillRect/>
          </a:stretch>
        </p:blipFill>
        <p:spPr>
          <a:xfrm>
            <a:off x="755576" y="1606041"/>
            <a:ext cx="3608824" cy="4359653"/>
          </a:xfrm>
          <a:prstGeom prst="rect">
            <a:avLst/>
          </a:prstGeom>
        </p:spPr>
      </p:pic>
      <p:pic>
        <p:nvPicPr>
          <p:cNvPr id="5" name="Obraz 4"/>
          <p:cNvPicPr>
            <a:picLocks noChangeAspect="1"/>
          </p:cNvPicPr>
          <p:nvPr/>
        </p:nvPicPr>
        <p:blipFill>
          <a:blip r:embed="rId3"/>
          <a:stretch>
            <a:fillRect/>
          </a:stretch>
        </p:blipFill>
        <p:spPr>
          <a:xfrm>
            <a:off x="4427984" y="1606041"/>
            <a:ext cx="3969094" cy="43290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Widok urządzenia z tyłu</a:t>
            </a:r>
          </a:p>
        </p:txBody>
      </p:sp>
      <p:pic>
        <p:nvPicPr>
          <p:cNvPr id="4" name="Obraz 3" descr="3"/>
          <p:cNvPicPr>
            <a:picLocks noChangeAspect="1"/>
          </p:cNvPicPr>
          <p:nvPr/>
        </p:nvPicPr>
        <p:blipFill>
          <a:blip r:embed="rId2"/>
          <a:stretch>
            <a:fillRect/>
          </a:stretch>
        </p:blipFill>
        <p:spPr>
          <a:xfrm>
            <a:off x="1928495" y="1406525"/>
            <a:ext cx="5286375" cy="49053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CB1CF8-9142-2D86-DF0D-6288DD8F281D}"/>
              </a:ext>
            </a:extLst>
          </p:cNvPr>
          <p:cNvSpPr>
            <a:spLocks noGrp="1"/>
          </p:cNvSpPr>
          <p:nvPr>
            <p:ph type="title"/>
          </p:nvPr>
        </p:nvSpPr>
        <p:spPr/>
        <p:txBody>
          <a:bodyPr>
            <a:normAutofit/>
          </a:bodyPr>
          <a:lstStyle/>
          <a:p>
            <a:r>
              <a:rPr lang="pl-PL" sz="3800" dirty="0"/>
              <a:t>Wejście do menu ustawień</a:t>
            </a:r>
          </a:p>
        </p:txBody>
      </p:sp>
      <p:pic>
        <p:nvPicPr>
          <p:cNvPr id="5" name="Symbol zastępczy zawartości 4">
            <a:extLst>
              <a:ext uri="{FF2B5EF4-FFF2-40B4-BE49-F238E27FC236}">
                <a16:creationId xmlns:a16="http://schemas.microsoft.com/office/drawing/2014/main" id="{76F1D8AA-20F7-5539-235A-AB6655390BF9}"/>
              </a:ext>
            </a:extLst>
          </p:cNvPr>
          <p:cNvPicPr>
            <a:picLocks noGrp="1" noChangeAspect="1"/>
          </p:cNvPicPr>
          <p:nvPr>
            <p:ph idx="1"/>
          </p:nvPr>
        </p:nvPicPr>
        <p:blipFill>
          <a:blip r:embed="rId2"/>
          <a:stretch>
            <a:fillRect/>
          </a:stretch>
        </p:blipFill>
        <p:spPr>
          <a:xfrm>
            <a:off x="1619672" y="2763658"/>
            <a:ext cx="6141527" cy="3689677"/>
          </a:xfrm>
          <a:prstGeom prst="rect">
            <a:avLst/>
          </a:prstGeom>
        </p:spPr>
      </p:pic>
      <p:sp>
        <p:nvSpPr>
          <p:cNvPr id="6" name="pole tekstowe 5">
            <a:extLst>
              <a:ext uri="{FF2B5EF4-FFF2-40B4-BE49-F238E27FC236}">
                <a16:creationId xmlns:a16="http://schemas.microsoft.com/office/drawing/2014/main" id="{54D53E29-1134-067E-EA75-0401FEF081C4}"/>
              </a:ext>
            </a:extLst>
          </p:cNvPr>
          <p:cNvSpPr txBox="1"/>
          <p:nvPr/>
        </p:nvSpPr>
        <p:spPr>
          <a:xfrm>
            <a:off x="457200" y="1417638"/>
            <a:ext cx="8363273" cy="1200329"/>
          </a:xfrm>
          <a:prstGeom prst="rect">
            <a:avLst/>
          </a:prstGeom>
          <a:noFill/>
        </p:spPr>
        <p:txBody>
          <a:bodyPr wrap="square" rtlCol="0">
            <a:spAutoFit/>
          </a:bodyPr>
          <a:lstStyle/>
          <a:p>
            <a:r>
              <a:rPr lang="pl-PL" dirty="0"/>
              <a:t>Aby wejść w ustawienia urządzenia, należy nacisnąć ikonę ustawień w lewym dolnym rogu i wprowadzić hasło: 00000000 (dla urządzeń wyprodukowanych przed majem 2024 hasło to: 0000). Możesz zmienić początkowo ustawione hasło w Ustawieniach podstawowych – Hasło.</a:t>
            </a:r>
          </a:p>
        </p:txBody>
      </p:sp>
    </p:spTree>
    <p:extLst>
      <p:ext uri="{BB962C8B-B14F-4D97-AF65-F5344CB8AC3E}">
        <p14:creationId xmlns:p14="http://schemas.microsoft.com/office/powerpoint/2010/main" val="383932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E31814-C88E-D53F-1742-FBCAE52F3867}"/>
              </a:ext>
            </a:extLst>
          </p:cNvPr>
          <p:cNvSpPr>
            <a:spLocks noGrp="1"/>
          </p:cNvSpPr>
          <p:nvPr>
            <p:ph type="title"/>
          </p:nvPr>
        </p:nvSpPr>
        <p:spPr/>
        <p:txBody>
          <a:bodyPr>
            <a:normAutofit/>
          </a:bodyPr>
          <a:lstStyle/>
          <a:p>
            <a:r>
              <a:rPr lang="pl-PL" sz="3800" dirty="0"/>
              <a:t>MENU</a:t>
            </a:r>
          </a:p>
        </p:txBody>
      </p:sp>
      <p:pic>
        <p:nvPicPr>
          <p:cNvPr id="5" name="Symbol zastępczy zawartości 4">
            <a:extLst>
              <a:ext uri="{FF2B5EF4-FFF2-40B4-BE49-F238E27FC236}">
                <a16:creationId xmlns:a16="http://schemas.microsoft.com/office/drawing/2014/main" id="{6EFC3253-EA3F-6EFC-8424-4736F54C4B7E}"/>
              </a:ext>
            </a:extLst>
          </p:cNvPr>
          <p:cNvPicPr>
            <a:picLocks noGrp="1" noChangeAspect="1"/>
          </p:cNvPicPr>
          <p:nvPr>
            <p:ph idx="1"/>
          </p:nvPr>
        </p:nvPicPr>
        <p:blipFill>
          <a:blip r:embed="rId2"/>
          <a:stretch>
            <a:fillRect/>
          </a:stretch>
        </p:blipFill>
        <p:spPr>
          <a:xfrm>
            <a:off x="1500187" y="2167731"/>
            <a:ext cx="6143625" cy="3390900"/>
          </a:xfrm>
          <a:prstGeom prst="rect">
            <a:avLst/>
          </a:prstGeom>
        </p:spPr>
      </p:pic>
      <p:sp>
        <p:nvSpPr>
          <p:cNvPr id="6" name="pole tekstowe 5">
            <a:extLst>
              <a:ext uri="{FF2B5EF4-FFF2-40B4-BE49-F238E27FC236}">
                <a16:creationId xmlns:a16="http://schemas.microsoft.com/office/drawing/2014/main" id="{E140B009-95B8-2FAB-0446-9DDD523D8B45}"/>
              </a:ext>
            </a:extLst>
          </p:cNvPr>
          <p:cNvSpPr txBox="1"/>
          <p:nvPr/>
        </p:nvSpPr>
        <p:spPr>
          <a:xfrm>
            <a:off x="611560" y="1417638"/>
            <a:ext cx="5780300" cy="369332"/>
          </a:xfrm>
          <a:prstGeom prst="rect">
            <a:avLst/>
          </a:prstGeom>
          <a:noFill/>
        </p:spPr>
        <p:txBody>
          <a:bodyPr wrap="none" rtlCol="0">
            <a:spAutoFit/>
          </a:bodyPr>
          <a:lstStyle/>
          <a:p>
            <a:r>
              <a:rPr lang="pl-PL" dirty="0"/>
              <a:t>Menu składa się z ikon, jak pokazano na poniższym rysunku.</a:t>
            </a:r>
          </a:p>
        </p:txBody>
      </p:sp>
    </p:spTree>
    <p:extLst>
      <p:ext uri="{BB962C8B-B14F-4D97-AF65-F5344CB8AC3E}">
        <p14:creationId xmlns:p14="http://schemas.microsoft.com/office/powerpoint/2010/main" val="270596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750" y="548640"/>
            <a:ext cx="8229600" cy="717550"/>
          </a:xfrm>
        </p:spPr>
        <p:txBody>
          <a:bodyPr>
            <a:normAutofit fontScale="90000"/>
          </a:bodyPr>
          <a:lstStyle/>
          <a:p>
            <a:r>
              <a:rPr lang="pl-PL" dirty="0"/>
              <a:t>Ustawienia podstawowe</a:t>
            </a:r>
            <a:br>
              <a:rPr lang="pl-PL" dirty="0"/>
            </a:br>
            <a:endParaRPr lang="pl-PL" dirty="0"/>
          </a:p>
        </p:txBody>
      </p:sp>
      <p:pic>
        <p:nvPicPr>
          <p:cNvPr id="10" name="Obraz 9"/>
          <p:cNvPicPr>
            <a:picLocks noChangeAspect="1"/>
          </p:cNvPicPr>
          <p:nvPr/>
        </p:nvPicPr>
        <p:blipFill>
          <a:blip r:embed="rId2"/>
          <a:stretch>
            <a:fillRect/>
          </a:stretch>
        </p:blipFill>
        <p:spPr>
          <a:xfrm>
            <a:off x="553050" y="934454"/>
            <a:ext cx="4300220" cy="2573655"/>
          </a:xfrm>
          <a:prstGeom prst="rect">
            <a:avLst/>
          </a:prstGeom>
        </p:spPr>
      </p:pic>
      <p:sp>
        <p:nvSpPr>
          <p:cNvPr id="20" name="Tytuł 1"/>
          <p:cNvSpPr>
            <a:spLocks noGrp="1"/>
          </p:cNvSpPr>
          <p:nvPr/>
        </p:nvSpPr>
        <p:spPr>
          <a:xfrm>
            <a:off x="611505" y="4509135"/>
            <a:ext cx="8229600" cy="1869440"/>
          </a:xfrm>
          <a:prstGeom prst="rect">
            <a:avLst/>
          </a:prstGeom>
        </p:spPr>
        <p:txBody>
          <a:bodyPr vert="horz" lIns="91440" tIns="45720" rIns="91440" bIns="45720" rtlCol="0" anchor="ctr">
            <a:normAutofit fontScale="5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a:t>W menu ustawień podstawowych ustawiamy datę oraz jej format, godzinę, jednostki miary, język menu i powiadomień, głośność, melodię pomiaru oraz hasło, które należy podawać podczas wejścia do ustawień.</a:t>
            </a:r>
          </a:p>
          <a:p>
            <a:endParaRPr lang="pl-PL" sz="3500" dirty="0"/>
          </a:p>
          <a:p>
            <a:r>
              <a:rPr lang="pl-PL" sz="3500" b="1" dirty="0"/>
              <a:t>Uwaga: jeśli zapomnisz hasła po jego zmianie, nie będzie możliwości jego odzyskania.</a:t>
            </a:r>
            <a:br>
              <a:rPr lang="pl-PL" b="1" dirty="0"/>
            </a:br>
            <a:endParaRPr lang="pl-PL" b="1" dirty="0"/>
          </a:p>
        </p:txBody>
      </p:sp>
      <p:pic>
        <p:nvPicPr>
          <p:cNvPr id="6" name="Obraz 5">
            <a:extLst>
              <a:ext uri="{FF2B5EF4-FFF2-40B4-BE49-F238E27FC236}">
                <a16:creationId xmlns:a16="http://schemas.microsoft.com/office/drawing/2014/main" id="{4A54C3A3-F29C-3FB9-D73D-DC646A648B08}"/>
              </a:ext>
            </a:extLst>
          </p:cNvPr>
          <p:cNvPicPr>
            <a:picLocks noChangeAspect="1"/>
          </p:cNvPicPr>
          <p:nvPr/>
        </p:nvPicPr>
        <p:blipFill>
          <a:blip r:embed="rId3"/>
          <a:stretch>
            <a:fillRect/>
          </a:stretch>
        </p:blipFill>
        <p:spPr>
          <a:xfrm>
            <a:off x="4290730" y="1772816"/>
            <a:ext cx="4300220" cy="26169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Ustawienia  urządzenia</a:t>
            </a:r>
          </a:p>
        </p:txBody>
      </p:sp>
      <p:sp>
        <p:nvSpPr>
          <p:cNvPr id="7" name="Pole tekstowe 6"/>
          <p:cNvSpPr txBox="1"/>
          <p:nvPr/>
        </p:nvSpPr>
        <p:spPr>
          <a:xfrm>
            <a:off x="542925" y="5097780"/>
            <a:ext cx="7833995" cy="1445260"/>
          </a:xfrm>
          <a:prstGeom prst="rect">
            <a:avLst/>
          </a:prstGeom>
          <a:noFill/>
        </p:spPr>
        <p:txBody>
          <a:bodyPr wrap="square" rtlCol="0">
            <a:spAutoFit/>
          </a:bodyPr>
          <a:lstStyle/>
          <a:p>
            <a:pPr algn="ctr"/>
            <a:r>
              <a:rPr lang="pl-PL" sz="2200" dirty="0"/>
              <a:t>Możliwość podejrzenia, wydrukowania lub skasowania danych przechowywanych na urządzeniu, a także wyeksportowania wszystkich lub wybranych danych do pliku Excel, utworzenia kopii zapasowej i przywrócenia danych.</a:t>
            </a:r>
          </a:p>
        </p:txBody>
      </p:sp>
      <p:pic>
        <p:nvPicPr>
          <p:cNvPr id="9" name="Obraz 8"/>
          <p:cNvPicPr>
            <a:picLocks noChangeAspect="1"/>
          </p:cNvPicPr>
          <p:nvPr/>
        </p:nvPicPr>
        <p:blipFill>
          <a:blip r:embed="rId2"/>
          <a:stretch>
            <a:fillRect/>
          </a:stretch>
        </p:blipFill>
        <p:spPr>
          <a:xfrm>
            <a:off x="1547495" y="1417955"/>
            <a:ext cx="5950585" cy="35452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300990"/>
            <a:ext cx="8229600" cy="1143000"/>
          </a:xfrm>
        </p:spPr>
        <p:txBody>
          <a:bodyPr>
            <a:normAutofit/>
          </a:bodyPr>
          <a:lstStyle/>
          <a:p>
            <a:r>
              <a:rPr lang="pl-PL" sz="3800" dirty="0"/>
              <a:t>Ustawienia  drukarki</a:t>
            </a:r>
          </a:p>
        </p:txBody>
      </p:sp>
      <p:sp>
        <p:nvSpPr>
          <p:cNvPr id="7" name="Pole tekstowe 6"/>
          <p:cNvSpPr txBox="1"/>
          <p:nvPr/>
        </p:nvSpPr>
        <p:spPr>
          <a:xfrm>
            <a:off x="683568" y="4869160"/>
            <a:ext cx="7848872" cy="1569660"/>
          </a:xfrm>
          <a:prstGeom prst="rect">
            <a:avLst/>
          </a:prstGeom>
          <a:noFill/>
        </p:spPr>
        <p:txBody>
          <a:bodyPr wrap="square" rtlCol="0">
            <a:spAutoFit/>
          </a:bodyPr>
          <a:lstStyle/>
          <a:p>
            <a:pPr marL="342900" indent="-342900">
              <a:buFont typeface="Wingdings" panose="05000000000000000000" pitchFamily="2" charset="2"/>
              <a:buChar char="§"/>
            </a:pPr>
            <a:r>
              <a:rPr lang="pl-PL" sz="1600" dirty="0"/>
              <a:t>Konfiguracja drukarki: Wybierz typ drukarki, która ma zostać podłączona.</a:t>
            </a:r>
          </a:p>
          <a:p>
            <a:pPr marL="342900" indent="-342900">
              <a:buFont typeface="Wingdings" panose="05000000000000000000" pitchFamily="2" charset="2"/>
              <a:buChar char="§"/>
            </a:pPr>
            <a:r>
              <a:rPr lang="pl-PL" sz="1600" dirty="0"/>
              <a:t>Ustaw preferencje automatycznego drukowania i liczbę automatycznych wydruków: Wybierz, czy drukować automatycznie/ręcznie, a także liczbę wydruków. </a:t>
            </a:r>
          </a:p>
          <a:p>
            <a:pPr marL="342900" indent="-342900">
              <a:buFont typeface="Wingdings" panose="05000000000000000000" pitchFamily="2" charset="2"/>
              <a:buChar char="§"/>
            </a:pPr>
            <a:r>
              <a:rPr lang="pl-PL" sz="1600" dirty="0"/>
              <a:t>Dostosuj pozycję wydruku: Dostosuj pozycję wydruku podczas drukowania na papierze specjalnym. </a:t>
            </a:r>
          </a:p>
          <a:p>
            <a:pPr marL="342900" indent="-342900">
              <a:buFont typeface="Wingdings" panose="05000000000000000000" pitchFamily="2" charset="2"/>
              <a:buChar char="§"/>
            </a:pPr>
            <a:r>
              <a:rPr lang="pl-PL" sz="1600" dirty="0"/>
              <a:t>Wyszukaj/Połącz: Wyszukaj podłączoną drukarkę, aby ją wybrać i nawiązać połączenie.</a:t>
            </a:r>
          </a:p>
        </p:txBody>
      </p:sp>
      <p:pic>
        <p:nvPicPr>
          <p:cNvPr id="5" name="Obraz 4">
            <a:extLst>
              <a:ext uri="{FF2B5EF4-FFF2-40B4-BE49-F238E27FC236}">
                <a16:creationId xmlns:a16="http://schemas.microsoft.com/office/drawing/2014/main" id="{E82220C6-A92B-E3EF-A124-904A6CC61703}"/>
              </a:ext>
            </a:extLst>
          </p:cNvPr>
          <p:cNvPicPr>
            <a:picLocks noChangeAspect="1"/>
          </p:cNvPicPr>
          <p:nvPr/>
        </p:nvPicPr>
        <p:blipFill>
          <a:blip r:embed="rId2"/>
          <a:stretch>
            <a:fillRect/>
          </a:stretch>
        </p:blipFill>
        <p:spPr>
          <a:xfrm>
            <a:off x="1619250" y="1340768"/>
            <a:ext cx="5905500" cy="3514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Accuniq</a:t>
            </a:r>
            <a:endParaRPr lang="pl-PL" dirty="0"/>
          </a:p>
        </p:txBody>
      </p:sp>
      <p:pic>
        <p:nvPicPr>
          <p:cNvPr id="4" name="Symbol zastępczy zawartości 3"/>
          <p:cNvPicPr>
            <a:picLocks noGrp="1" noChangeAspect="1"/>
          </p:cNvPicPr>
          <p:nvPr>
            <p:ph idx="1"/>
          </p:nvPr>
        </p:nvPicPr>
        <p:blipFill>
          <a:blip r:embed="rId2"/>
          <a:stretch>
            <a:fillRect/>
          </a:stretch>
        </p:blipFill>
        <p:spPr>
          <a:xfrm>
            <a:off x="539552" y="1772816"/>
            <a:ext cx="8229600" cy="420080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800" dirty="0"/>
              <a:t>Ustawienia  raportu</a:t>
            </a:r>
          </a:p>
        </p:txBody>
      </p:sp>
      <p:sp>
        <p:nvSpPr>
          <p:cNvPr id="7" name="Pole tekstowe 6"/>
          <p:cNvSpPr txBox="1"/>
          <p:nvPr/>
        </p:nvSpPr>
        <p:spPr>
          <a:xfrm>
            <a:off x="637540" y="5026025"/>
            <a:ext cx="8291195" cy="1106805"/>
          </a:xfrm>
          <a:prstGeom prst="rect">
            <a:avLst/>
          </a:prstGeom>
          <a:noFill/>
        </p:spPr>
        <p:txBody>
          <a:bodyPr wrap="square" rtlCol="0">
            <a:spAutoFit/>
          </a:bodyPr>
          <a:lstStyle/>
          <a:p>
            <a:pPr algn="ctr"/>
            <a:r>
              <a:rPr lang="pl-PL" sz="2200" dirty="0"/>
              <a:t>Podstawowe ustawienia wydruku: typ papieru, zmiana logo, ustwienie rodzaju wyniku (arkusz dla dorosłych lub dla dzieci), ustawienie czy poniżej 18 roku życia będzie mierzona otyłość brzuszna.</a:t>
            </a:r>
          </a:p>
        </p:txBody>
      </p:sp>
      <p:pic>
        <p:nvPicPr>
          <p:cNvPr id="4" name="Obraz 3"/>
          <p:cNvPicPr>
            <a:picLocks noChangeAspect="1"/>
          </p:cNvPicPr>
          <p:nvPr/>
        </p:nvPicPr>
        <p:blipFill>
          <a:blip r:embed="rId2"/>
          <a:stretch>
            <a:fillRect/>
          </a:stretch>
        </p:blipFill>
        <p:spPr>
          <a:xfrm>
            <a:off x="1690370" y="1297305"/>
            <a:ext cx="5800725" cy="35058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AF880E-C208-C70D-543E-39E663CD7546}"/>
              </a:ext>
            </a:extLst>
          </p:cNvPr>
          <p:cNvSpPr>
            <a:spLocks noGrp="1"/>
          </p:cNvSpPr>
          <p:nvPr>
            <p:ph type="title"/>
          </p:nvPr>
        </p:nvSpPr>
        <p:spPr/>
        <p:txBody>
          <a:bodyPr/>
          <a:lstStyle/>
          <a:p>
            <a:r>
              <a:rPr lang="pl-PL" dirty="0"/>
              <a:t>Komunikacja</a:t>
            </a:r>
          </a:p>
        </p:txBody>
      </p:sp>
      <p:pic>
        <p:nvPicPr>
          <p:cNvPr id="5" name="Symbol zastępczy zawartości 4">
            <a:extLst>
              <a:ext uri="{FF2B5EF4-FFF2-40B4-BE49-F238E27FC236}">
                <a16:creationId xmlns:a16="http://schemas.microsoft.com/office/drawing/2014/main" id="{51A3542D-BBCF-EEFC-FBC3-B5F679DD0432}"/>
              </a:ext>
            </a:extLst>
          </p:cNvPr>
          <p:cNvPicPr>
            <a:picLocks noGrp="1" noChangeAspect="1"/>
          </p:cNvPicPr>
          <p:nvPr>
            <p:ph idx="1"/>
          </p:nvPr>
        </p:nvPicPr>
        <p:blipFill>
          <a:blip r:embed="rId2"/>
          <a:stretch>
            <a:fillRect/>
          </a:stretch>
        </p:blipFill>
        <p:spPr>
          <a:xfrm>
            <a:off x="2076450" y="1124744"/>
            <a:ext cx="4991100" cy="3019425"/>
          </a:xfrm>
          <a:prstGeom prst="rect">
            <a:avLst/>
          </a:prstGeom>
        </p:spPr>
      </p:pic>
      <p:sp>
        <p:nvSpPr>
          <p:cNvPr id="7" name="pole tekstowe 6">
            <a:extLst>
              <a:ext uri="{FF2B5EF4-FFF2-40B4-BE49-F238E27FC236}">
                <a16:creationId xmlns:a16="http://schemas.microsoft.com/office/drawing/2014/main" id="{33B2A18F-03BD-B68F-3D27-4C863B215BEC}"/>
              </a:ext>
            </a:extLst>
          </p:cNvPr>
          <p:cNvSpPr txBox="1"/>
          <p:nvPr/>
        </p:nvSpPr>
        <p:spPr>
          <a:xfrm>
            <a:off x="539552" y="4063712"/>
            <a:ext cx="8424936" cy="1938992"/>
          </a:xfrm>
          <a:prstGeom prst="rect">
            <a:avLst/>
          </a:prstGeom>
          <a:noFill/>
        </p:spPr>
        <p:txBody>
          <a:bodyPr wrap="square">
            <a:spAutoFit/>
          </a:bodyPr>
          <a:lstStyle/>
          <a:p>
            <a:pPr marL="342900" indent="-342900">
              <a:buFont typeface="Wingdings" panose="05000000000000000000" pitchFamily="2" charset="2"/>
              <a:buChar char="§"/>
            </a:pPr>
            <a:r>
              <a:rPr lang="pl-PL" sz="2000" dirty="0"/>
              <a:t>Internet: Wybierz metodę połączenia internetowego (</a:t>
            </a:r>
            <a:r>
              <a:rPr lang="pl-PL" sz="2000" dirty="0" err="1"/>
              <a:t>WiFi</a:t>
            </a:r>
            <a:r>
              <a:rPr lang="pl-PL" sz="2000" dirty="0"/>
              <a:t> lub Ethernet) i połącz się z </a:t>
            </a:r>
            <a:r>
              <a:rPr lang="pl-PL" sz="2000" dirty="0" err="1"/>
              <a:t>internetem</a:t>
            </a:r>
            <a:r>
              <a:rPr lang="pl-PL" sz="2000" dirty="0"/>
              <a:t>, aby połączyć urządzenie z usługą chmurową ACCUNIQ.</a:t>
            </a:r>
          </a:p>
          <a:p>
            <a:pPr marL="342900" indent="-342900">
              <a:buFont typeface="Wingdings" panose="05000000000000000000" pitchFamily="2" charset="2"/>
              <a:buChar char="§"/>
            </a:pPr>
            <a:r>
              <a:rPr lang="pl-PL" sz="2000" dirty="0"/>
              <a:t>Program: Wybierz program, którego chcesz użyć, ACCUNIQ Manager lub ACCUNIQ Dashboard, a następnie wybierz metodę połączenia (Bluetooth lub kabel USB).</a:t>
            </a:r>
          </a:p>
        </p:txBody>
      </p:sp>
    </p:spTree>
    <p:extLst>
      <p:ext uri="{BB962C8B-B14F-4D97-AF65-F5344CB8AC3E}">
        <p14:creationId xmlns:p14="http://schemas.microsoft.com/office/powerpoint/2010/main" val="160820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4BA43C-3A82-6FD0-26DD-6D8424F33FA9}"/>
              </a:ext>
            </a:extLst>
          </p:cNvPr>
          <p:cNvSpPr>
            <a:spLocks noGrp="1"/>
          </p:cNvSpPr>
          <p:nvPr>
            <p:ph type="title"/>
          </p:nvPr>
        </p:nvSpPr>
        <p:spPr>
          <a:xfrm>
            <a:off x="457200" y="44624"/>
            <a:ext cx="8229600" cy="1143000"/>
          </a:xfrm>
        </p:spPr>
        <p:txBody>
          <a:bodyPr>
            <a:normAutofit/>
          </a:bodyPr>
          <a:lstStyle/>
          <a:p>
            <a:r>
              <a:rPr lang="pl-PL" sz="3800" dirty="0" err="1"/>
              <a:t>Accuniq</a:t>
            </a:r>
            <a:r>
              <a:rPr lang="pl-PL" sz="3800" dirty="0"/>
              <a:t> Connect i </a:t>
            </a:r>
            <a:r>
              <a:rPr lang="pl-PL" sz="3800" dirty="0" err="1"/>
              <a:t>Accuniq</a:t>
            </a:r>
            <a:r>
              <a:rPr lang="pl-PL" sz="3800" dirty="0"/>
              <a:t> Dashboard</a:t>
            </a:r>
          </a:p>
        </p:txBody>
      </p:sp>
      <p:sp>
        <p:nvSpPr>
          <p:cNvPr id="3" name="Symbol zastępczy zawartości 2">
            <a:extLst>
              <a:ext uri="{FF2B5EF4-FFF2-40B4-BE49-F238E27FC236}">
                <a16:creationId xmlns:a16="http://schemas.microsoft.com/office/drawing/2014/main" id="{C2353406-FC46-CE95-E50B-BF79DA9C061C}"/>
              </a:ext>
            </a:extLst>
          </p:cNvPr>
          <p:cNvSpPr>
            <a:spLocks noGrp="1"/>
          </p:cNvSpPr>
          <p:nvPr>
            <p:ph idx="1"/>
          </p:nvPr>
        </p:nvSpPr>
        <p:spPr>
          <a:xfrm>
            <a:off x="457200" y="1600201"/>
            <a:ext cx="3538736" cy="2836912"/>
          </a:xfrm>
        </p:spPr>
        <p:txBody>
          <a:bodyPr>
            <a:normAutofit fontScale="62500" lnSpcReduction="20000"/>
          </a:bodyPr>
          <a:lstStyle/>
          <a:p>
            <a:r>
              <a:rPr lang="pl-PL" dirty="0"/>
              <a:t>Aplikacje można pobrać z Google </a:t>
            </a:r>
            <a:r>
              <a:rPr lang="pl-PL" dirty="0" err="1"/>
              <a:t>store</a:t>
            </a:r>
            <a:r>
              <a:rPr lang="pl-PL" dirty="0"/>
              <a:t> lub iOS </a:t>
            </a:r>
            <a:r>
              <a:rPr lang="pl-PL" dirty="0" err="1"/>
              <a:t>App</a:t>
            </a:r>
            <a:r>
              <a:rPr lang="pl-PL" dirty="0"/>
              <a:t> </a:t>
            </a:r>
            <a:r>
              <a:rPr lang="pl-PL" dirty="0" err="1"/>
              <a:t>Store</a:t>
            </a:r>
            <a:r>
              <a:rPr lang="pl-PL" dirty="0"/>
              <a:t>. Po zarejestrowaniu się pacjent będzie mógł wyświetlać swoje wyniki na własnym telefonie. Administrator zaś korzysta wówczas z oprogramowania </a:t>
            </a:r>
            <a:r>
              <a:rPr lang="pl-PL" dirty="0" err="1"/>
              <a:t>Accuniq</a:t>
            </a:r>
            <a:r>
              <a:rPr lang="pl-PL" dirty="0"/>
              <a:t> Dashboard, na którym zarządza wszystkimi danymi.</a:t>
            </a:r>
          </a:p>
        </p:txBody>
      </p:sp>
      <p:pic>
        <p:nvPicPr>
          <p:cNvPr id="5" name="Obraz 4">
            <a:extLst>
              <a:ext uri="{FF2B5EF4-FFF2-40B4-BE49-F238E27FC236}">
                <a16:creationId xmlns:a16="http://schemas.microsoft.com/office/drawing/2014/main" id="{830A5BE5-6373-D000-D01F-0F5473F88FDC}"/>
              </a:ext>
            </a:extLst>
          </p:cNvPr>
          <p:cNvPicPr>
            <a:picLocks noChangeAspect="1"/>
          </p:cNvPicPr>
          <p:nvPr/>
        </p:nvPicPr>
        <p:blipFill>
          <a:blip r:embed="rId2"/>
          <a:stretch>
            <a:fillRect/>
          </a:stretch>
        </p:blipFill>
        <p:spPr>
          <a:xfrm>
            <a:off x="5181031" y="836712"/>
            <a:ext cx="3886200" cy="2352675"/>
          </a:xfrm>
          <a:prstGeom prst="rect">
            <a:avLst/>
          </a:prstGeom>
        </p:spPr>
      </p:pic>
      <p:pic>
        <p:nvPicPr>
          <p:cNvPr id="7" name="Obraz 6">
            <a:extLst>
              <a:ext uri="{FF2B5EF4-FFF2-40B4-BE49-F238E27FC236}">
                <a16:creationId xmlns:a16="http://schemas.microsoft.com/office/drawing/2014/main" id="{88734DA5-D86A-C33F-B76A-C2FA44E484AC}"/>
              </a:ext>
            </a:extLst>
          </p:cNvPr>
          <p:cNvPicPr>
            <a:picLocks noChangeAspect="1"/>
          </p:cNvPicPr>
          <p:nvPr/>
        </p:nvPicPr>
        <p:blipFill>
          <a:blip r:embed="rId3"/>
          <a:stretch>
            <a:fillRect/>
          </a:stretch>
        </p:blipFill>
        <p:spPr>
          <a:xfrm>
            <a:off x="3851920" y="2636912"/>
            <a:ext cx="3781425" cy="2276475"/>
          </a:xfrm>
          <a:prstGeom prst="rect">
            <a:avLst/>
          </a:prstGeom>
        </p:spPr>
      </p:pic>
      <p:pic>
        <p:nvPicPr>
          <p:cNvPr id="9" name="Obraz 8">
            <a:extLst>
              <a:ext uri="{FF2B5EF4-FFF2-40B4-BE49-F238E27FC236}">
                <a16:creationId xmlns:a16="http://schemas.microsoft.com/office/drawing/2014/main" id="{47F85F43-FA4E-8230-B403-82DA8C0001F3}"/>
              </a:ext>
            </a:extLst>
          </p:cNvPr>
          <p:cNvPicPr>
            <a:picLocks noChangeAspect="1"/>
          </p:cNvPicPr>
          <p:nvPr/>
        </p:nvPicPr>
        <p:blipFill>
          <a:blip r:embed="rId4"/>
          <a:stretch>
            <a:fillRect/>
          </a:stretch>
        </p:blipFill>
        <p:spPr>
          <a:xfrm>
            <a:off x="5004048" y="4513485"/>
            <a:ext cx="3781425" cy="2295525"/>
          </a:xfrm>
          <a:prstGeom prst="rect">
            <a:avLst/>
          </a:prstGeom>
        </p:spPr>
      </p:pic>
    </p:spTree>
    <p:extLst>
      <p:ext uri="{BB962C8B-B14F-4D97-AF65-F5344CB8AC3E}">
        <p14:creationId xmlns:p14="http://schemas.microsoft.com/office/powerpoint/2010/main" val="4088006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201EC7-63D8-076B-D1BA-891D369A1067}"/>
              </a:ext>
            </a:extLst>
          </p:cNvPr>
          <p:cNvSpPr>
            <a:spLocks noGrp="1"/>
          </p:cNvSpPr>
          <p:nvPr>
            <p:ph type="title"/>
          </p:nvPr>
        </p:nvSpPr>
        <p:spPr/>
        <p:txBody>
          <a:bodyPr>
            <a:normAutofit/>
          </a:bodyPr>
          <a:lstStyle/>
          <a:p>
            <a:r>
              <a:rPr lang="pl-PL" sz="3800" dirty="0" err="1"/>
              <a:t>Accuniq</a:t>
            </a:r>
            <a:r>
              <a:rPr lang="pl-PL" sz="3800" dirty="0"/>
              <a:t> Connect i </a:t>
            </a:r>
            <a:r>
              <a:rPr lang="pl-PL" sz="3800" dirty="0" err="1"/>
              <a:t>Accuniq</a:t>
            </a:r>
            <a:r>
              <a:rPr lang="pl-PL" sz="3800" dirty="0"/>
              <a:t> Dashboard</a:t>
            </a:r>
          </a:p>
        </p:txBody>
      </p:sp>
      <p:sp>
        <p:nvSpPr>
          <p:cNvPr id="3" name="Symbol zastępczy zawartości 2">
            <a:extLst>
              <a:ext uri="{FF2B5EF4-FFF2-40B4-BE49-F238E27FC236}">
                <a16:creationId xmlns:a16="http://schemas.microsoft.com/office/drawing/2014/main" id="{656BDCA0-4EA8-B7D4-F068-956056CFF1A7}"/>
              </a:ext>
            </a:extLst>
          </p:cNvPr>
          <p:cNvSpPr>
            <a:spLocks noGrp="1"/>
          </p:cNvSpPr>
          <p:nvPr>
            <p:ph idx="1"/>
          </p:nvPr>
        </p:nvSpPr>
        <p:spPr/>
        <p:txBody>
          <a:bodyPr>
            <a:normAutofit fontScale="70000" lnSpcReduction="20000"/>
          </a:bodyPr>
          <a:lstStyle/>
          <a:p>
            <a:pPr marL="0" indent="0">
              <a:buNone/>
            </a:pPr>
            <a:r>
              <a:rPr lang="pl-PL" dirty="0"/>
              <a:t>Zalety członkostwa w ACCUNIQ Connect:</a:t>
            </a:r>
          </a:p>
          <a:p>
            <a:pPr>
              <a:buFont typeface="Wingdings" panose="05000000000000000000" pitchFamily="2" charset="2"/>
              <a:buChar char="§"/>
            </a:pPr>
            <a:r>
              <a:rPr lang="pl-PL" dirty="0"/>
              <a:t>Dane członków dostarczane przez urządzenie pomiarowe są przechowywane lokalnie na tym konkretnym urządzeniu, dlatego dostęp do nich jest możliwy tylko bezpośrednio z urządzenia, na którym wykonano pomiar.</a:t>
            </a:r>
          </a:p>
          <a:p>
            <a:pPr>
              <a:buFont typeface="Wingdings" panose="05000000000000000000" pitchFamily="2" charset="2"/>
              <a:buChar char="§"/>
            </a:pPr>
            <a:r>
              <a:rPr lang="pl-PL" dirty="0"/>
              <a:t>Dzięki ACCUNIQ Connect, spersonalizowanej aplikacji do pomiaru składu ciała, dane pomiarowe są przesyłane do serwerów w chmurze ACCUNIQ, gdzie można je przeglądać z pomocą specjalisty za pomocą aplikacji administratora (ACCUNIQ Dashboard). </a:t>
            </a:r>
          </a:p>
          <a:p>
            <a:pPr>
              <a:buFont typeface="Wingdings" panose="05000000000000000000" pitchFamily="2" charset="2"/>
              <a:buChar char="§"/>
            </a:pPr>
            <a:r>
              <a:rPr lang="pl-PL" dirty="0"/>
              <a:t>Po wybraniu ACCUNIQ Manager w Ustawieniach urządzenia ＞ Komunikacja ＞ Programy, przycisk [Zaloguj się za pomocą ACCUNIQ Connect] jest wyłączony na ekranie początkowym, a możliwość zalogowania się i wykonania pomiaru za pomocą ACCUNIQ Connect nie jest obsługiwana.</a:t>
            </a:r>
          </a:p>
        </p:txBody>
      </p:sp>
    </p:spTree>
    <p:extLst>
      <p:ext uri="{BB962C8B-B14F-4D97-AF65-F5344CB8AC3E}">
        <p14:creationId xmlns:p14="http://schemas.microsoft.com/office/powerpoint/2010/main" val="139046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Ustawienia  urządzenia</a:t>
            </a:r>
          </a:p>
        </p:txBody>
      </p:sp>
      <p:sp>
        <p:nvSpPr>
          <p:cNvPr id="7" name="Pole tekstowe 6"/>
          <p:cNvSpPr txBox="1"/>
          <p:nvPr/>
        </p:nvSpPr>
        <p:spPr>
          <a:xfrm>
            <a:off x="651510" y="5097780"/>
            <a:ext cx="7623810" cy="1106805"/>
          </a:xfrm>
          <a:prstGeom prst="rect">
            <a:avLst/>
          </a:prstGeom>
          <a:noFill/>
        </p:spPr>
        <p:txBody>
          <a:bodyPr wrap="square" rtlCol="0">
            <a:spAutoFit/>
          </a:bodyPr>
          <a:lstStyle/>
          <a:p>
            <a:pPr algn="ctr"/>
            <a:r>
              <a:rPr lang="pl-PL" sz="2200" dirty="0"/>
              <a:t>Dokonaj wyboru, czy urządzenie ma mierzyć masę ciała czy należy ją ręcznie wprowadzić, ustaw masę odzieży, aby urządzenie mogło ją odejmować, skoryguj wysokość ciała.</a:t>
            </a:r>
          </a:p>
        </p:txBody>
      </p:sp>
      <p:pic>
        <p:nvPicPr>
          <p:cNvPr id="6" name="Obraz 5" descr="3"/>
          <p:cNvPicPr>
            <a:picLocks noChangeAspect="1"/>
          </p:cNvPicPr>
          <p:nvPr/>
        </p:nvPicPr>
        <p:blipFill>
          <a:blip r:embed="rId2"/>
          <a:stretch>
            <a:fillRect/>
          </a:stretch>
        </p:blipFill>
        <p:spPr>
          <a:xfrm>
            <a:off x="1619250" y="1412875"/>
            <a:ext cx="5876925" cy="34988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800" dirty="0"/>
              <a:t>Opcje zarządzania</a:t>
            </a:r>
          </a:p>
        </p:txBody>
      </p:sp>
      <p:sp>
        <p:nvSpPr>
          <p:cNvPr id="7" name="Pole tekstowe 6"/>
          <p:cNvSpPr txBox="1"/>
          <p:nvPr/>
        </p:nvSpPr>
        <p:spPr>
          <a:xfrm>
            <a:off x="611560" y="4555574"/>
            <a:ext cx="8229600" cy="1969770"/>
          </a:xfrm>
          <a:prstGeom prst="rect">
            <a:avLst/>
          </a:prstGeom>
          <a:noFill/>
        </p:spPr>
        <p:txBody>
          <a:bodyPr wrap="square" rtlCol="0">
            <a:spAutoFit/>
          </a:bodyPr>
          <a:lstStyle/>
          <a:p>
            <a:pPr marL="285750" indent="-285750">
              <a:buFont typeface="Wingdings" panose="05000000000000000000" pitchFamily="2" charset="2"/>
              <a:buChar char="§"/>
            </a:pPr>
            <a:r>
              <a:rPr lang="pl-PL" sz="1400" dirty="0"/>
              <a:t>Użyj opcjonalnego sprzętu: Wybierz podłączone urządzenie opcjonalne, takie jak miernik wysokości ciała lub ciśnieniomierz.</a:t>
            </a:r>
          </a:p>
          <a:p>
            <a:pPr marL="285750" indent="-285750">
              <a:buFont typeface="Wingdings" panose="05000000000000000000" pitchFamily="2" charset="2"/>
              <a:buChar char="§"/>
            </a:pPr>
            <a:r>
              <a:rPr lang="pl-PL" sz="1400" dirty="0"/>
              <a:t>Zakres standardowy: Wybierz zakres BMI dla osoby dorosłej i zakres obwodu brzucha.</a:t>
            </a:r>
          </a:p>
          <a:p>
            <a:pPr marL="285750" indent="-285750">
              <a:buFont typeface="Wingdings" panose="05000000000000000000" pitchFamily="2" charset="2"/>
              <a:buChar char="§"/>
            </a:pPr>
            <a:r>
              <a:rPr lang="pl-PL" sz="1400" dirty="0"/>
              <a:t>Ustawienia chmury: Sprawdź adres serwera ACCUNIQ Connect i zapisz strefę czasową jako strefę czasową UTC (Universal Time </a:t>
            </a:r>
            <a:r>
              <a:rPr lang="pl-PL" sz="1400" dirty="0" err="1"/>
              <a:t>Coordinated</a:t>
            </a:r>
            <a:r>
              <a:rPr lang="pl-PL" sz="1400" dirty="0"/>
              <a:t>) regionu, w którym używasz urządzenia.</a:t>
            </a:r>
          </a:p>
          <a:p>
            <a:pPr marL="285750" indent="-285750">
              <a:buFont typeface="Wingdings" panose="05000000000000000000" pitchFamily="2" charset="2"/>
              <a:buChar char="§"/>
            </a:pPr>
            <a:r>
              <a:rPr lang="pl-PL" sz="2400" b="1" dirty="0"/>
              <a:t>!</a:t>
            </a:r>
            <a:r>
              <a:rPr lang="pl-PL" sz="1400" dirty="0"/>
              <a:t>Jeśli strefa czasowa jest ustawiona nieprawidłowo w [Ustawieniach chmury] &gt; [Ustawienia strefy czasowej], może to spowodować brak synchronizacji z serwerem, a data pomiaru w </a:t>
            </a:r>
            <a:r>
              <a:rPr lang="pl-PL" sz="1400" dirty="0" err="1"/>
              <a:t>Accuniq</a:t>
            </a:r>
            <a:r>
              <a:rPr lang="pl-PL" sz="1400" dirty="0"/>
              <a:t> Manager i na urządzeniu może być nieprawidłowa.</a:t>
            </a:r>
          </a:p>
        </p:txBody>
      </p:sp>
      <p:pic>
        <p:nvPicPr>
          <p:cNvPr id="5" name="Obraz 4">
            <a:extLst>
              <a:ext uri="{FF2B5EF4-FFF2-40B4-BE49-F238E27FC236}">
                <a16:creationId xmlns:a16="http://schemas.microsoft.com/office/drawing/2014/main" id="{EEDE39B5-5F0C-F847-E511-89ACEBF39767}"/>
              </a:ext>
            </a:extLst>
          </p:cNvPr>
          <p:cNvPicPr>
            <a:picLocks noChangeAspect="1"/>
          </p:cNvPicPr>
          <p:nvPr/>
        </p:nvPicPr>
        <p:blipFill>
          <a:blip r:embed="rId2"/>
          <a:stretch>
            <a:fillRect/>
          </a:stretch>
        </p:blipFill>
        <p:spPr>
          <a:xfrm>
            <a:off x="2076450" y="1484784"/>
            <a:ext cx="4991100" cy="30384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800" dirty="0"/>
              <a:t>Ustawienia  wyświetlacza</a:t>
            </a:r>
          </a:p>
        </p:txBody>
      </p:sp>
      <p:sp>
        <p:nvSpPr>
          <p:cNvPr id="7" name="Pole tekstowe 6"/>
          <p:cNvSpPr txBox="1"/>
          <p:nvPr/>
        </p:nvSpPr>
        <p:spPr>
          <a:xfrm>
            <a:off x="457200" y="4509120"/>
            <a:ext cx="8229600" cy="1200329"/>
          </a:xfrm>
          <a:prstGeom prst="rect">
            <a:avLst/>
          </a:prstGeom>
          <a:noFill/>
        </p:spPr>
        <p:txBody>
          <a:bodyPr wrap="square" rtlCol="0">
            <a:spAutoFit/>
          </a:bodyPr>
          <a:lstStyle/>
          <a:p>
            <a:pPr marL="342900" indent="-342900">
              <a:buFont typeface="Wingdings" panose="05000000000000000000" pitchFamily="2" charset="2"/>
              <a:buChar char="§"/>
            </a:pPr>
            <a:r>
              <a:rPr lang="pl-PL" sz="2400" dirty="0"/>
              <a:t>Ustaw elementy wyświetlania podsumowanych wyników na ekranie wyników.</a:t>
            </a:r>
          </a:p>
          <a:p>
            <a:pPr marL="342900" indent="-342900">
              <a:buFont typeface="Wingdings" panose="05000000000000000000" pitchFamily="2" charset="2"/>
              <a:buChar char="§"/>
            </a:pPr>
            <a:r>
              <a:rPr lang="pl-PL" sz="2400" dirty="0"/>
              <a:t>Ekran blokady: Ustaw funkcję blokady ekranu.</a:t>
            </a:r>
            <a:endParaRPr lang="pl-PL" sz="2200" dirty="0"/>
          </a:p>
        </p:txBody>
      </p:sp>
      <p:pic>
        <p:nvPicPr>
          <p:cNvPr id="5" name="Obraz 4">
            <a:extLst>
              <a:ext uri="{FF2B5EF4-FFF2-40B4-BE49-F238E27FC236}">
                <a16:creationId xmlns:a16="http://schemas.microsoft.com/office/drawing/2014/main" id="{771FC511-2715-3549-D0B6-3066887973B5}"/>
              </a:ext>
            </a:extLst>
          </p:cNvPr>
          <p:cNvPicPr>
            <a:picLocks noChangeAspect="1"/>
          </p:cNvPicPr>
          <p:nvPr/>
        </p:nvPicPr>
        <p:blipFill>
          <a:blip r:embed="rId2"/>
          <a:stretch>
            <a:fillRect/>
          </a:stretch>
        </p:blipFill>
        <p:spPr>
          <a:xfrm>
            <a:off x="2081212" y="1340768"/>
            <a:ext cx="4981575" cy="2971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Rozwiązywanie problemów</a:t>
            </a:r>
          </a:p>
        </p:txBody>
      </p:sp>
      <p:sp>
        <p:nvSpPr>
          <p:cNvPr id="7" name="Pole tekstowe 6"/>
          <p:cNvSpPr txBox="1"/>
          <p:nvPr/>
        </p:nvSpPr>
        <p:spPr>
          <a:xfrm>
            <a:off x="739775" y="4941168"/>
            <a:ext cx="7478395" cy="1107996"/>
          </a:xfrm>
          <a:prstGeom prst="rect">
            <a:avLst/>
          </a:prstGeom>
          <a:noFill/>
        </p:spPr>
        <p:txBody>
          <a:bodyPr wrap="square" rtlCol="0">
            <a:spAutoFit/>
          </a:bodyPr>
          <a:lstStyle/>
          <a:p>
            <a:pPr marL="342900" indent="-342900">
              <a:buFont typeface="Wingdings" panose="05000000000000000000" pitchFamily="2" charset="2"/>
              <a:buChar char="§"/>
            </a:pPr>
            <a:r>
              <a:rPr lang="pl-PL" sz="2200" dirty="0"/>
              <a:t>Zobacz przyczynę i rozwiązanie powszechnie występujących problemów.</a:t>
            </a:r>
          </a:p>
          <a:p>
            <a:pPr marL="342900" indent="-342900">
              <a:buFont typeface="Wingdings" panose="05000000000000000000" pitchFamily="2" charset="2"/>
              <a:buChar char="§"/>
            </a:pPr>
            <a:r>
              <a:rPr lang="pl-PL" sz="2200" dirty="0"/>
              <a:t>Wyświetl informacje o analizatorze BC380.</a:t>
            </a:r>
          </a:p>
        </p:txBody>
      </p:sp>
      <p:pic>
        <p:nvPicPr>
          <p:cNvPr id="5" name="Obraz 4">
            <a:extLst>
              <a:ext uri="{FF2B5EF4-FFF2-40B4-BE49-F238E27FC236}">
                <a16:creationId xmlns:a16="http://schemas.microsoft.com/office/drawing/2014/main" id="{E3775525-3969-ECD8-F3AF-C4BC8E75A50D}"/>
              </a:ext>
            </a:extLst>
          </p:cNvPr>
          <p:cNvPicPr>
            <a:picLocks noChangeAspect="1"/>
          </p:cNvPicPr>
          <p:nvPr/>
        </p:nvPicPr>
        <p:blipFill>
          <a:blip r:embed="rId2"/>
          <a:stretch>
            <a:fillRect/>
          </a:stretch>
        </p:blipFill>
        <p:spPr>
          <a:xfrm>
            <a:off x="2100262" y="1556792"/>
            <a:ext cx="4943475" cy="29337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Uwaga! - przeciwskazania</a:t>
            </a:r>
          </a:p>
        </p:txBody>
      </p:sp>
      <p:sp>
        <p:nvSpPr>
          <p:cNvPr id="3" name="Symbol zastępczy zawartości 2"/>
          <p:cNvSpPr>
            <a:spLocks noGrp="1"/>
          </p:cNvSpPr>
          <p:nvPr>
            <p:ph idx="1"/>
          </p:nvPr>
        </p:nvSpPr>
        <p:spPr>
          <a:xfrm>
            <a:off x="457200" y="1052736"/>
            <a:ext cx="8229600" cy="4752528"/>
          </a:xfrm>
        </p:spPr>
        <p:txBody>
          <a:bodyPr>
            <a:normAutofit fontScale="25000" lnSpcReduction="20000"/>
          </a:bodyPr>
          <a:lstStyle/>
          <a:p>
            <a:endParaRPr lang="pl-PL" dirty="0"/>
          </a:p>
          <a:p>
            <a:pPr>
              <a:lnSpc>
                <a:spcPct val="120000"/>
              </a:lnSpc>
              <a:spcBef>
                <a:spcPts val="600"/>
              </a:spcBef>
            </a:pPr>
            <a:r>
              <a:rPr lang="pl-PL" sz="6400" b="1" dirty="0"/>
              <a:t>ROZRUSZNIKI SERCA</a:t>
            </a:r>
            <a:r>
              <a:rPr lang="pl-PL" sz="6400" dirty="0"/>
              <a:t>: nie należy wykonywać pomiaru u osób ze wszczepionym defibrylatorem lub rozrusznikiem serca, nie można całkowicie wykluczyć wpływu indukowanego pola elektrycznego obecnego podczas pomiarów na pracę rozrusznika; w przypadku podjęcia decyzji o wykonaniu badania, praca serca pacjenta musi być monitorowana </a:t>
            </a:r>
          </a:p>
          <a:p>
            <a:pPr>
              <a:lnSpc>
                <a:spcPct val="120000"/>
              </a:lnSpc>
              <a:spcBef>
                <a:spcPts val="600"/>
              </a:spcBef>
            </a:pPr>
            <a:r>
              <a:rPr lang="pl-PL" sz="6400" b="1" dirty="0"/>
              <a:t>STANY CHOROBOWE</a:t>
            </a:r>
            <a:r>
              <a:rPr lang="pl-PL" sz="6400" dirty="0"/>
              <a:t>: nie należy wykonywać pomiaru u: chorych na epilepsję, pacjentów z niedowładem połowiczym, u osób ze zmniejszonym przepływem tkankowym (np. po rozległych urazach, oparzeniach, w przebiegu wstrząsu), na wyniki pomiaru wpływają: amputowane kończyny, </a:t>
            </a:r>
            <a:r>
              <a:rPr lang="pl-PL" sz="6400" dirty="0" err="1"/>
              <a:t>edema</a:t>
            </a:r>
            <a:r>
              <a:rPr lang="pl-PL" sz="6400" dirty="0"/>
              <a:t>, dystrofia, pachydermia (nieprawidłowy rozkład segmentów ciała, zgrubienie skóry); niewydolność serca, wątroby nerek – zaburzają pomiar, </a:t>
            </a:r>
          </a:p>
          <a:p>
            <a:pPr>
              <a:lnSpc>
                <a:spcPct val="120000"/>
              </a:lnSpc>
              <a:spcBef>
                <a:spcPts val="600"/>
              </a:spcBef>
            </a:pPr>
            <a:r>
              <a:rPr lang="pl-PL" sz="6400" b="1" dirty="0"/>
              <a:t>WLEWY DOŻYLNE</a:t>
            </a:r>
            <a:r>
              <a:rPr lang="pl-PL" sz="6400" dirty="0"/>
              <a:t>: obwodowe obrzęki limfatyczne zaburzają pomiar, staje się on niewiarygodny jeśli pacjent jest niewłaściwie nawodniony (wlew dożylny/wlew elektrolitów) </a:t>
            </a:r>
          </a:p>
          <a:p>
            <a:pPr>
              <a:lnSpc>
                <a:spcPct val="120000"/>
              </a:lnSpc>
              <a:spcBef>
                <a:spcPts val="600"/>
              </a:spcBef>
            </a:pPr>
            <a:r>
              <a:rPr lang="pl-PL" sz="6400" b="1" dirty="0"/>
              <a:t>DIALIZA</a:t>
            </a:r>
            <a:r>
              <a:rPr lang="pl-PL" sz="6400" dirty="0"/>
              <a:t>: pomiarów należy dokonywać 20-30 minut po dializie </a:t>
            </a:r>
          </a:p>
          <a:p>
            <a:pPr>
              <a:lnSpc>
                <a:spcPct val="120000"/>
              </a:lnSpc>
              <a:spcBef>
                <a:spcPts val="600"/>
              </a:spcBef>
            </a:pPr>
            <a:r>
              <a:rPr lang="pl-PL" sz="6400" b="1" dirty="0"/>
              <a:t>IMPLANTY</a:t>
            </a:r>
            <a:r>
              <a:rPr lang="pl-PL" sz="6400" dirty="0"/>
              <a:t>: u osób z metalowymi protezami, endoprotezami, implantami można wykonywać pomiar po zdrowej stronie ciała </a:t>
            </a:r>
          </a:p>
          <a:p>
            <a:pPr>
              <a:lnSpc>
                <a:spcPct val="120000"/>
              </a:lnSpc>
              <a:spcBef>
                <a:spcPts val="600"/>
              </a:spcBef>
            </a:pPr>
            <a:r>
              <a:rPr lang="pl-PL" sz="6400" b="1" dirty="0"/>
              <a:t>CIĄŻA</a:t>
            </a:r>
            <a:r>
              <a:rPr lang="pl-PL" sz="6400" dirty="0"/>
              <a:t>: nie należy wykonywać pomiaru u kobiet ciężarnych </a:t>
            </a:r>
          </a:p>
          <a:p>
            <a:pPr>
              <a:lnSpc>
                <a:spcPct val="120000"/>
              </a:lnSpc>
              <a:spcBef>
                <a:spcPts val="600"/>
              </a:spcBef>
            </a:pPr>
            <a:r>
              <a:rPr lang="pl-PL" sz="6400" b="1" dirty="0"/>
              <a:t>MENSTRUACJA</a:t>
            </a:r>
            <a:r>
              <a:rPr lang="pl-PL" sz="6400" dirty="0"/>
              <a:t>: na wyniki pomiaru wpływa faza cyklu menstruacyjnego (najlepiej nie wykonywać badania w tygodniu poprzedzającym menstruację)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Przygotowanie pacjenta</a:t>
            </a:r>
          </a:p>
        </p:txBody>
      </p:sp>
      <p:sp>
        <p:nvSpPr>
          <p:cNvPr id="3" name="Symbol zastępczy zawartości 2"/>
          <p:cNvSpPr>
            <a:spLocks noGrp="1"/>
          </p:cNvSpPr>
          <p:nvPr>
            <p:ph idx="1"/>
          </p:nvPr>
        </p:nvSpPr>
        <p:spPr>
          <a:xfrm>
            <a:off x="457080" y="1340768"/>
            <a:ext cx="8229600" cy="4525963"/>
          </a:xfrm>
        </p:spPr>
        <p:txBody>
          <a:bodyPr>
            <a:normAutofit fontScale="47500" lnSpcReduction="20000"/>
          </a:bodyPr>
          <a:lstStyle/>
          <a:p>
            <a:endParaRPr lang="pl-PL" dirty="0"/>
          </a:p>
          <a:p>
            <a:pPr>
              <a:lnSpc>
                <a:spcPct val="120000"/>
              </a:lnSpc>
              <a:spcBef>
                <a:spcPts val="600"/>
              </a:spcBef>
            </a:pPr>
            <a:r>
              <a:rPr lang="pl-PL" sz="3400" b="1" dirty="0"/>
              <a:t>SPORT</a:t>
            </a:r>
            <a:r>
              <a:rPr lang="pl-PL" sz="3400" dirty="0"/>
              <a:t>: nie należy wykonywać intensywnych ćwiczeń fizycznych przynajmniej 3h przed pomiarem, pacjent powinien być wypoczęty, wysiłek fizyczny obniża rezystancję R i reaktancję X; wydzielanie potu powodowane przez ćwiczenia fizyczne lub sama aktywność fizyczna mogą powodować okresowe zmiany w składzie ciała. Najlepiej wykonywać pomiar przed aktywnością fizyczną.</a:t>
            </a:r>
          </a:p>
          <a:p>
            <a:pPr>
              <a:lnSpc>
                <a:spcPct val="120000"/>
              </a:lnSpc>
              <a:spcBef>
                <a:spcPts val="600"/>
              </a:spcBef>
            </a:pPr>
            <a:r>
              <a:rPr lang="pl-PL" sz="3400" b="1" dirty="0"/>
              <a:t>JEDZENIE i PICIE</a:t>
            </a:r>
            <a:r>
              <a:rPr lang="pl-PL" sz="3400" dirty="0"/>
              <a:t>: pacjent powinien być na czczo (ostatni posiłek należy spożywać nie krócej niż 3-4h przed pomiarem) oraz nie powinien przyjmować płynów przynajmniej 2h przed pomiarem (wypij 2 szklanki wody do 2 h przed pomiarem), spożycie pokarmów i napojów obniża impedancję Z, zaleca się skorzystanie z toalety przed pomiarem </a:t>
            </a:r>
          </a:p>
          <a:p>
            <a:pPr>
              <a:lnSpc>
                <a:spcPct val="120000"/>
              </a:lnSpc>
              <a:spcBef>
                <a:spcPts val="600"/>
              </a:spcBef>
            </a:pPr>
            <a:r>
              <a:rPr lang="pl-PL" sz="3400" b="1" dirty="0"/>
              <a:t>ALKOHOL i LEKI</a:t>
            </a:r>
            <a:r>
              <a:rPr lang="pl-PL" sz="3400" dirty="0"/>
              <a:t>: nie należy pić napojów alkoholowych przynajmniej 24h przed badaniem, nie dawkować leków diuretycznych, steroidów, hormonów wzrostu, </a:t>
            </a:r>
          </a:p>
          <a:p>
            <a:pPr>
              <a:lnSpc>
                <a:spcPct val="120000"/>
              </a:lnSpc>
              <a:spcBef>
                <a:spcPts val="600"/>
              </a:spcBef>
            </a:pPr>
            <a:r>
              <a:rPr lang="pl-PL" sz="3400" b="1" dirty="0"/>
              <a:t>WODA: </a:t>
            </a:r>
            <a:r>
              <a:rPr lang="pl-PL" sz="3400" dirty="0"/>
              <a:t>nie należy wykonywać pomiaru po kąpieli, pływaniu, pobycie w saunie, (zmienny bilans wody i temperatura ciała), wahania bilansu wody oddziaływają na procentową zawartość tkanki tłuszczowej i wody </a:t>
            </a:r>
          </a:p>
          <a:p>
            <a:pPr>
              <a:lnSpc>
                <a:spcPct val="120000"/>
              </a:lnSpc>
              <a:spcBef>
                <a:spcPts val="600"/>
              </a:spcBef>
            </a:pPr>
            <a:r>
              <a:rPr lang="pl-PL" sz="3400" b="1" dirty="0"/>
              <a:t>TEMPERATURA: </a:t>
            </a:r>
            <a:r>
              <a:rPr lang="pl-PL" sz="3400" dirty="0"/>
              <a:t>pomiary powinny być wykonywane w temperaturze pokojowej </a:t>
            </a:r>
          </a:p>
          <a:p>
            <a:pPr marL="0" indent="0">
              <a:buNone/>
            </a:pPr>
            <a:endParaRPr lang="pl-P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620688"/>
            <a:ext cx="8229600" cy="1143000"/>
          </a:xfrm>
        </p:spPr>
        <p:txBody>
          <a:bodyPr>
            <a:normAutofit fontScale="90000"/>
          </a:bodyPr>
          <a:lstStyle/>
          <a:p>
            <a:r>
              <a:rPr lang="pl-PL" dirty="0"/>
              <a:t>Plan szkolenia:</a:t>
            </a:r>
            <a:br>
              <a:rPr lang="pl-PL" dirty="0"/>
            </a:br>
            <a:endParaRPr lang="pl-PL" dirty="0"/>
          </a:p>
        </p:txBody>
      </p:sp>
      <p:sp>
        <p:nvSpPr>
          <p:cNvPr id="3" name="Symbol zastępczy zawartości 2"/>
          <p:cNvSpPr>
            <a:spLocks noGrp="1"/>
          </p:cNvSpPr>
          <p:nvPr>
            <p:ph idx="1"/>
          </p:nvPr>
        </p:nvSpPr>
        <p:spPr/>
        <p:txBody>
          <a:bodyPr>
            <a:normAutofit/>
          </a:bodyPr>
          <a:lstStyle/>
          <a:p>
            <a:pPr marL="514350" indent="-514350">
              <a:buAutoNum type="arabicPeriod"/>
            </a:pPr>
            <a:r>
              <a:rPr lang="pl-PL" sz="1600" dirty="0"/>
              <a:t>Informacje o wyrobie</a:t>
            </a:r>
          </a:p>
          <a:p>
            <a:pPr marL="514350" indent="-514350">
              <a:buAutoNum type="arabicPeriod"/>
            </a:pPr>
            <a:r>
              <a:rPr lang="pl-PL" sz="1600" dirty="0"/>
              <a:t>Ostrzeżenia producenta</a:t>
            </a:r>
          </a:p>
          <a:p>
            <a:pPr marL="514350" indent="-514350">
              <a:buAutoNum type="arabicPeriod"/>
            </a:pPr>
            <a:r>
              <a:rPr lang="pl-PL" sz="1600" dirty="0"/>
              <a:t>Montaż</a:t>
            </a:r>
          </a:p>
          <a:p>
            <a:pPr marL="514350" indent="-514350">
              <a:buAutoNum type="arabicPeriod"/>
            </a:pPr>
            <a:r>
              <a:rPr lang="pl-PL" sz="1600" dirty="0"/>
              <a:t>Przeciwwskazania do badania</a:t>
            </a:r>
          </a:p>
          <a:p>
            <a:pPr marL="514350" indent="-514350">
              <a:buAutoNum type="arabicPeriod"/>
            </a:pPr>
            <a:r>
              <a:rPr lang="pl-PL" sz="1600" dirty="0"/>
              <a:t>Przygotowanie do badania</a:t>
            </a:r>
          </a:p>
          <a:p>
            <a:pPr marL="514350" indent="-514350">
              <a:buAutoNum type="arabicPeriod"/>
            </a:pPr>
            <a:r>
              <a:rPr lang="pl-PL" sz="1600" dirty="0"/>
              <a:t>Omówienie wyników</a:t>
            </a:r>
          </a:p>
          <a:p>
            <a:pPr marL="514350" indent="-514350">
              <a:buAutoNum type="arabicPeriod"/>
            </a:pPr>
            <a:r>
              <a:rPr lang="pl-PL" sz="1600" dirty="0"/>
              <a:t>Ustawienia oprogramowania</a:t>
            </a:r>
          </a:p>
          <a:p>
            <a:pPr marL="514350" indent="-514350">
              <a:buAutoNum type="arabicPeriod"/>
            </a:pPr>
            <a:r>
              <a:rPr lang="pl-PL" sz="1600" dirty="0"/>
              <a:t>Sesja pytań i odpowiedzi</a:t>
            </a:r>
          </a:p>
          <a:p>
            <a:pPr marL="514350" indent="-514350">
              <a:buNone/>
            </a:pPr>
            <a:endParaRPr lang="pl-PL" dirty="0"/>
          </a:p>
          <a:p>
            <a:pPr marL="0" indent="0">
              <a:buNone/>
            </a:pPr>
            <a:endParaRPr lang="pl-PL" dirty="0"/>
          </a:p>
          <a:p>
            <a:pPr marL="514350" indent="-514350">
              <a:buAutoNum type="arabicPeriod"/>
            </a:pPr>
            <a:endParaRPr lang="pl-PL" dirty="0"/>
          </a:p>
          <a:p>
            <a:pPr marL="514350" indent="-514350">
              <a:buAutoNum type="arabicPeriod"/>
            </a:pPr>
            <a:endParaRPr lang="pl-PL" dirty="0"/>
          </a:p>
          <a:p>
            <a:pPr marL="514350" indent="-514350">
              <a:buAutoNum type="arabicPeriod"/>
            </a:pPr>
            <a:endParaRPr lang="pl-PL" dirty="0"/>
          </a:p>
          <a:p>
            <a:pPr marL="514350" indent="-514350">
              <a:buAutoNum type="arabicPeriod"/>
            </a:pPr>
            <a:endParaRPr lang="pl-PL" dirty="0"/>
          </a:p>
          <a:p>
            <a:pPr marL="514350" indent="-514350">
              <a:buAutoNum type="arabicPeriod"/>
            </a:pPr>
            <a:endParaRPr lang="pl-PL" dirty="0"/>
          </a:p>
          <a:p>
            <a:pPr marL="514350" indent="-514350">
              <a:buAutoNum type="arabicPeriod"/>
            </a:pPr>
            <a:endParaRPr lang="pl-PL" dirty="0"/>
          </a:p>
          <a:p>
            <a:pPr marL="514350" indent="-514350">
              <a:buAutoNum type="arabicPeriod"/>
            </a:pPr>
            <a:endParaRPr lang="pl-PL"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Przed pomiarem - pacjent</a:t>
            </a:r>
          </a:p>
        </p:txBody>
      </p:sp>
      <p:sp>
        <p:nvSpPr>
          <p:cNvPr id="3" name="Symbol zastępczy zawartości 2"/>
          <p:cNvSpPr>
            <a:spLocks noGrp="1"/>
          </p:cNvSpPr>
          <p:nvPr>
            <p:ph idx="1"/>
          </p:nvPr>
        </p:nvSpPr>
        <p:spPr>
          <a:xfrm>
            <a:off x="457200" y="1125503"/>
            <a:ext cx="8229600" cy="4785395"/>
          </a:xfrm>
        </p:spPr>
        <p:txBody>
          <a:bodyPr>
            <a:normAutofit fontScale="25000" lnSpcReduction="20000"/>
          </a:bodyPr>
          <a:lstStyle/>
          <a:p>
            <a:endParaRPr lang="pl-PL" sz="6400" dirty="0"/>
          </a:p>
          <a:p>
            <a:pPr>
              <a:lnSpc>
                <a:spcPct val="120000"/>
              </a:lnSpc>
              <a:spcBef>
                <a:spcPts val="600"/>
              </a:spcBef>
            </a:pPr>
            <a:r>
              <a:rPr lang="pl-PL" sz="6400" b="1" dirty="0"/>
              <a:t>METAL: </a:t>
            </a:r>
            <a:r>
              <a:rPr lang="pl-PL" sz="6400" dirty="0"/>
              <a:t>należy wyjąć z kieszeni telefon, metalowe przedmioty oraz zdjąć biżuterię </a:t>
            </a:r>
          </a:p>
          <a:p>
            <a:pPr>
              <a:lnSpc>
                <a:spcPct val="120000"/>
              </a:lnSpc>
              <a:spcBef>
                <a:spcPts val="600"/>
              </a:spcBef>
            </a:pPr>
            <a:r>
              <a:rPr lang="pl-PL" sz="6400" b="1" dirty="0"/>
              <a:t>ELEKTRODY</a:t>
            </a:r>
            <a:r>
              <a:rPr lang="pl-PL" sz="6400" dirty="0"/>
              <a:t>: pomiar powinien być wykonany bezpośrednio przez skórę, można umieścić ok. 0,5 ml wody na środek każdej z elektrod w przypadku analizatorów z wagą na których pomiar odbywa się w pozycji stojącej, podeszwy stóp nie powinny być zabrudzone - utrudnia to przepływ prądu, dla usunięcia zanieczyszczeń zaleca się przemycie alkoholem elektrod oraz skóry; skóra w miejscu styku z elektrodami powinna być zdrowa, nie uszkodzona, zaleca się naturalną temperaturę skóry, </a:t>
            </a:r>
          </a:p>
          <a:p>
            <a:pPr>
              <a:lnSpc>
                <a:spcPct val="120000"/>
              </a:lnSpc>
              <a:spcBef>
                <a:spcPts val="600"/>
              </a:spcBef>
            </a:pPr>
            <a:r>
              <a:rPr lang="pl-PL" sz="6400" b="1" dirty="0"/>
              <a:t>POZYCJA</a:t>
            </a:r>
            <a:r>
              <a:rPr lang="pl-PL" sz="6400" dirty="0"/>
              <a:t>: podczas pomiaru należy trzymać kończyny w sposób rekomendowany przez producenta, np.: wyprostowane, lekko odchylone od ciała (pod kątem 30-45° do tułowia - nie stykać z ciałem), w przypadku trudności (tkanka tłuszczowa) - należy odizolować suchym ręcznikiem ręce od reszty ciała oraz uda od siebie; pacjent powinien być zrelaksowany, nie wykonywać zbędnych ruchów, nie rozmawiać; </a:t>
            </a:r>
            <a:r>
              <a:rPr lang="pl-PL" sz="6400" b="1" dirty="0"/>
              <a:t>aby ustabilizować płyny w organizmie, pacjent powinien znajdować się w pozycji stojącej na 5 minut przed pomiarem, co pozwoli uniknąć przesunięcia płynów związanego ze zmianami pozycji ciała</a:t>
            </a:r>
            <a:endParaRPr lang="pl-PL" sz="6400" dirty="0"/>
          </a:p>
          <a:p>
            <a:pPr>
              <a:lnSpc>
                <a:spcPct val="120000"/>
              </a:lnSpc>
              <a:spcBef>
                <a:spcPts val="600"/>
              </a:spcBef>
            </a:pPr>
            <a:r>
              <a:rPr lang="pl-PL" sz="6400" b="1" dirty="0"/>
              <a:t>CZAS</a:t>
            </a:r>
            <a:r>
              <a:rPr lang="pl-PL" sz="6400" dirty="0"/>
              <a:t>: kolejne pomiary należy wykonywać danego dnia zawsze o tej samej porze, w podobnych warunkach </a:t>
            </a:r>
          </a:p>
          <a:p>
            <a:pPr>
              <a:lnSpc>
                <a:spcPct val="120000"/>
              </a:lnSpc>
              <a:spcBef>
                <a:spcPts val="600"/>
              </a:spcBef>
            </a:pPr>
            <a:r>
              <a:rPr lang="pl-PL" sz="6400" b="1" dirty="0"/>
              <a:t>MASA I WZROST</a:t>
            </a:r>
            <a:r>
              <a:rPr lang="pl-PL" sz="6400" dirty="0"/>
              <a:t>: w miarę możliwości pomiary należy wykonywać w tym samym ubraniu (najlepiej w bieliźnie lub nago), należy precyzyjnie określić masę ubrań; masa ciała powinna być określona z dokładnością do 0,1kg, wzrost z dokładnością do 0,5cm </a:t>
            </a:r>
          </a:p>
          <a:p>
            <a:endParaRPr lang="pl-PL"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Przed pomiarem - pozostałe</a:t>
            </a:r>
            <a:endParaRPr lang="pl-PL" sz="1100" dirty="0"/>
          </a:p>
        </p:txBody>
      </p:sp>
      <p:sp>
        <p:nvSpPr>
          <p:cNvPr id="3" name="Symbol zastępczy zawartości 2"/>
          <p:cNvSpPr>
            <a:spLocks noGrp="1"/>
          </p:cNvSpPr>
          <p:nvPr>
            <p:ph idx="1"/>
          </p:nvPr>
        </p:nvSpPr>
        <p:spPr>
          <a:xfrm>
            <a:off x="457200" y="1124744"/>
            <a:ext cx="8229600" cy="5112568"/>
          </a:xfrm>
        </p:spPr>
        <p:txBody>
          <a:bodyPr>
            <a:normAutofit/>
          </a:bodyPr>
          <a:lstStyle/>
          <a:p>
            <a:endParaRPr lang="pl-PL" sz="1600" dirty="0"/>
          </a:p>
          <a:p>
            <a:endParaRPr lang="pl-PL" sz="1600" b="1" dirty="0"/>
          </a:p>
          <a:p>
            <a:r>
              <a:rPr lang="pl-PL" sz="1600" b="1" dirty="0"/>
              <a:t>aparat </a:t>
            </a:r>
            <a:r>
              <a:rPr lang="pl-PL" sz="1600" dirty="0"/>
              <a:t>powinien być sprawny, odpowiednio </a:t>
            </a:r>
            <a:r>
              <a:rPr lang="pl-PL" sz="1600" b="1" dirty="0"/>
              <a:t>skalibrowany </a:t>
            </a:r>
            <a:endParaRPr lang="pl-PL" sz="1600" dirty="0"/>
          </a:p>
          <a:p>
            <a:r>
              <a:rPr lang="pl-PL" sz="1600" b="1" dirty="0"/>
              <a:t>osoba </a:t>
            </a:r>
            <a:r>
              <a:rPr lang="pl-PL" sz="1600" dirty="0"/>
              <a:t>wykonująca pomiar powinna być odpowiednio </a:t>
            </a:r>
            <a:r>
              <a:rPr lang="pl-PL" sz="1600" b="1" dirty="0"/>
              <a:t>przeszkolona </a:t>
            </a:r>
            <a:endParaRPr lang="pl-PL" sz="1600" dirty="0"/>
          </a:p>
          <a:p>
            <a:r>
              <a:rPr lang="pl-PL" sz="1600" dirty="0"/>
              <a:t>należy </a:t>
            </a:r>
            <a:r>
              <a:rPr lang="pl-PL" sz="1600" b="1" dirty="0"/>
              <a:t>uwzględnić wpływ działania urządzeń emitujących pole elektromagnetyczne </a:t>
            </a:r>
            <a:r>
              <a:rPr lang="pl-PL" sz="1600" dirty="0"/>
              <a:t>na aparat BIA, oraz odwrotnie - wpływ aparatu BIA na urządzenia znajdujące się w okolicy, należy wybierać otoczenie neutralne, tj. bez silnego pola </a:t>
            </a:r>
          </a:p>
          <a:p>
            <a:r>
              <a:rPr lang="pl-PL" sz="1600" dirty="0"/>
              <a:t>należy </a:t>
            </a:r>
            <a:r>
              <a:rPr lang="pl-PL" sz="1600" b="1" dirty="0"/>
              <a:t>zdezynfekować powierzchnie elektrod </a:t>
            </a:r>
            <a:r>
              <a:rPr lang="pl-PL" sz="1600" dirty="0"/>
              <a:t>przed każdym kolejnym pomiarem</a:t>
            </a:r>
          </a:p>
          <a:p>
            <a:pPr marL="0" indent="0">
              <a:buNone/>
            </a:pPr>
            <a:endParaRPr lang="pl-PL"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360" y="140018"/>
            <a:ext cx="8229600" cy="1143000"/>
          </a:xfrm>
        </p:spPr>
        <p:txBody>
          <a:bodyPr>
            <a:normAutofit/>
          </a:bodyPr>
          <a:lstStyle/>
          <a:p>
            <a:r>
              <a:rPr lang="pl-PL" sz="2800" dirty="0"/>
              <a:t>Przed pomiarem - prawidłowy kontakt ciało - elektrody</a:t>
            </a:r>
          </a:p>
        </p:txBody>
      </p:sp>
      <p:pic>
        <p:nvPicPr>
          <p:cNvPr id="5" name="Obraz 4" descr="3"/>
          <p:cNvPicPr>
            <a:picLocks noChangeAspect="1"/>
          </p:cNvPicPr>
          <p:nvPr/>
        </p:nvPicPr>
        <p:blipFill>
          <a:blip r:embed="rId2"/>
          <a:stretch>
            <a:fillRect/>
          </a:stretch>
        </p:blipFill>
        <p:spPr>
          <a:xfrm>
            <a:off x="1475740" y="1196975"/>
            <a:ext cx="6038850" cy="1743075"/>
          </a:xfrm>
          <a:prstGeom prst="rect">
            <a:avLst/>
          </a:prstGeom>
        </p:spPr>
      </p:pic>
      <p:pic>
        <p:nvPicPr>
          <p:cNvPr id="6" name="Obraz 5" descr="3"/>
          <p:cNvPicPr>
            <a:picLocks noChangeAspect="1"/>
          </p:cNvPicPr>
          <p:nvPr/>
        </p:nvPicPr>
        <p:blipFill>
          <a:blip r:embed="rId3"/>
          <a:stretch>
            <a:fillRect/>
          </a:stretch>
        </p:blipFill>
        <p:spPr>
          <a:xfrm>
            <a:off x="1475740" y="3213100"/>
            <a:ext cx="6038850" cy="1638300"/>
          </a:xfrm>
          <a:prstGeom prst="rect">
            <a:avLst/>
          </a:prstGeom>
        </p:spPr>
      </p:pic>
      <p:sp>
        <p:nvSpPr>
          <p:cNvPr id="7" name="Pole tekstowe 6"/>
          <p:cNvSpPr txBox="1"/>
          <p:nvPr/>
        </p:nvSpPr>
        <p:spPr>
          <a:xfrm>
            <a:off x="462280" y="5346065"/>
            <a:ext cx="8173085" cy="1198880"/>
          </a:xfrm>
          <a:prstGeom prst="rect">
            <a:avLst/>
          </a:prstGeom>
          <a:noFill/>
        </p:spPr>
        <p:txBody>
          <a:bodyPr wrap="square" rtlCol="0">
            <a:spAutoFit/>
          </a:bodyPr>
          <a:lstStyle/>
          <a:p>
            <a:r>
              <a:rPr lang="pl-PL" altLang="en-US" b="1"/>
              <a:t>UWAGA! </a:t>
            </a:r>
            <a:r>
              <a:rPr lang="pl-PL" altLang="en-US"/>
              <a:t>Jeśli wszystkie 8 eletrod nie znajdują się w kontakcie ze skórą pomiar może wyjść niedokładny lub się nie uda. Jeśli dłonie i stopy są zbyt małe, by dobrze uchwycić elektrody, zwróć uwagę, aby wszystkie elektrody były w miarę możliwości po równo w kontakcie ze skórą. Nie dotykaj pacjenta podczas pomiaru.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268760"/>
            <a:ext cx="8229600" cy="4857403"/>
          </a:xfrm>
        </p:spPr>
        <p:txBody>
          <a:bodyPr>
            <a:noAutofit/>
          </a:bodyPr>
          <a:lstStyle/>
          <a:p>
            <a:pPr marL="0" indent="0">
              <a:buNone/>
            </a:pPr>
            <a:r>
              <a:rPr lang="pl-PL" sz="1800" dirty="0"/>
              <a:t>Analizator </a:t>
            </a:r>
            <a:r>
              <a:rPr lang="pl-PL" sz="1800" dirty="0" err="1"/>
              <a:t>Accuniq</a:t>
            </a:r>
            <a:r>
              <a:rPr lang="pl-PL" sz="1800" dirty="0"/>
              <a:t> BC380 </a:t>
            </a:r>
            <a:r>
              <a:rPr lang="pl-PL" sz="1800" b="1" dirty="0"/>
              <a:t>wykonuje pomiar dla impedancji </a:t>
            </a:r>
            <a:r>
              <a:rPr lang="pl-PL" sz="1800" dirty="0"/>
              <a:t>ciała ludzkiego w przedziale </a:t>
            </a:r>
            <a:r>
              <a:rPr lang="pl-PL" sz="1800" b="1" dirty="0"/>
              <a:t>100–950 Ω,</a:t>
            </a:r>
            <a:r>
              <a:rPr lang="pl-PL" sz="1800" dirty="0"/>
              <a:t> jeśli impedancja danej osoby jest poza tym zakresem, pomiar może się nie udać.</a:t>
            </a:r>
          </a:p>
          <a:p>
            <a:pPr marL="0" indent="0">
              <a:buNone/>
            </a:pPr>
            <a:r>
              <a:rPr lang="pl-PL" sz="1800" dirty="0"/>
              <a:t>Urządzenie może nie wykonać pomiaru, jeśli:</a:t>
            </a:r>
          </a:p>
          <a:p>
            <a:pPr marL="0" indent="0">
              <a:buNone/>
            </a:pPr>
            <a:r>
              <a:rPr lang="pl-PL" sz="1800" b="1" dirty="0"/>
              <a:t>1. Impedancja ciała jest niższa niż 100 Ω </a:t>
            </a:r>
          </a:p>
          <a:p>
            <a:pPr>
              <a:buFont typeface="Wingdings" panose="05000000000000000000" pitchFamily="2" charset="2"/>
              <a:buChar char="ü"/>
            </a:pPr>
            <a:r>
              <a:rPr lang="pl-PL" sz="1800" dirty="0"/>
              <a:t>np. </a:t>
            </a:r>
            <a:r>
              <a:rPr lang="pl-PL" sz="1800" b="1" dirty="0"/>
              <a:t>u osób z bardzo dużą ilością mięśni i wody</a:t>
            </a:r>
            <a:r>
              <a:rPr lang="pl-PL" sz="1800" dirty="0"/>
              <a:t>, które mają skrajnie niską impedancję; mięśnie zawierają dużo wody i elektrolitów, co mocno obniża impedancję, analizator nie jest skalibrowany na tak niskie wartości (</a:t>
            </a:r>
            <a:r>
              <a:rPr lang="pl-PL" sz="1800" b="1" dirty="0"/>
              <a:t>skrajni kulturyści</a:t>
            </a:r>
            <a:r>
              <a:rPr lang="pl-PL" sz="1800" dirty="0"/>
              <a:t>);</a:t>
            </a:r>
          </a:p>
          <a:p>
            <a:pPr marL="0" indent="0">
              <a:buNone/>
            </a:pPr>
            <a:r>
              <a:rPr lang="pl-PL" sz="1800" b="1" dirty="0"/>
              <a:t>2</a:t>
            </a:r>
            <a:r>
              <a:rPr lang="pl-PL" sz="1800" dirty="0"/>
              <a:t>. </a:t>
            </a:r>
            <a:r>
              <a:rPr lang="pl-PL" sz="1800" b="1" dirty="0"/>
              <a:t>Impedancja ciała jest wyższa niż 950 Ω </a:t>
            </a:r>
            <a:r>
              <a:rPr lang="pl-PL" sz="1800" dirty="0"/>
              <a:t>→ pomiar również może być niemożliwy, </a:t>
            </a:r>
          </a:p>
          <a:p>
            <a:pPr>
              <a:buFont typeface="Wingdings" panose="05000000000000000000" pitchFamily="2" charset="2"/>
              <a:buChar char="ü"/>
            </a:pPr>
            <a:r>
              <a:rPr lang="pl-PL" sz="1800" dirty="0"/>
              <a:t>np. </a:t>
            </a:r>
            <a:r>
              <a:rPr lang="pl-PL" sz="1800" b="1" dirty="0"/>
              <a:t>u osób z ciężką anoreksją</a:t>
            </a:r>
            <a:r>
              <a:rPr lang="pl-PL" sz="1800" dirty="0"/>
              <a:t>, u których wysoka impedancja wynika z niskiej masy mięśniowej i odwodnienia; mięśnie i woda dobrze przewodzą prąd, ale u osób niedożywionych jest ich bardzo mało;</a:t>
            </a:r>
          </a:p>
          <a:p>
            <a:pPr>
              <a:buFont typeface="Wingdings" panose="05000000000000000000" pitchFamily="2" charset="2"/>
              <a:buChar char="ü"/>
            </a:pPr>
            <a:r>
              <a:rPr lang="pl-PL" sz="1800" dirty="0"/>
              <a:t>np. </a:t>
            </a:r>
            <a:r>
              <a:rPr lang="pl-PL" sz="1800" b="1" dirty="0"/>
              <a:t>osoby z ciężką otyłością </a:t>
            </a:r>
            <a:r>
              <a:rPr lang="pl-PL" sz="1800" dirty="0"/>
              <a:t>(skrajnie wysoki poziom tłuszczu, </a:t>
            </a:r>
            <a:r>
              <a:rPr lang="pl-PL" sz="1800" b="1" dirty="0"/>
              <a:t>BMI &gt; 40, &gt; 75% tłuszczu</a:t>
            </a:r>
            <a:r>
              <a:rPr lang="pl-PL" sz="1800" dirty="0"/>
              <a:t>); tkanka tłuszczowa słabo przewodzi prąd, więc jeśli jej jest zbyt dużo, opór/impedancja może być poza zakresem, analizator zgłosi błąd;</a:t>
            </a:r>
          </a:p>
        </p:txBody>
      </p:sp>
      <p:sp>
        <p:nvSpPr>
          <p:cNvPr id="4" name="Tytuł 1"/>
          <p:cNvSpPr>
            <a:spLocks noGrp="1"/>
          </p:cNvSpPr>
          <p:nvPr>
            <p:ph type="title"/>
          </p:nvPr>
        </p:nvSpPr>
        <p:spPr/>
        <p:txBody>
          <a:bodyPr/>
          <a:lstStyle/>
          <a:p>
            <a:r>
              <a:rPr lang="pl-PL" dirty="0" err="1"/>
              <a:t>Bioimpedancja</a:t>
            </a:r>
            <a:r>
              <a:rPr lang="pl-PL"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Bioimpedancja</a:t>
            </a:r>
            <a:r>
              <a:rPr lang="pl-PL" dirty="0"/>
              <a:t> </a:t>
            </a:r>
          </a:p>
        </p:txBody>
      </p:sp>
      <p:sp>
        <p:nvSpPr>
          <p:cNvPr id="3" name="Symbol zastępczy zawartości 2"/>
          <p:cNvSpPr>
            <a:spLocks noGrp="1"/>
          </p:cNvSpPr>
          <p:nvPr>
            <p:ph idx="1"/>
          </p:nvPr>
        </p:nvSpPr>
        <p:spPr>
          <a:xfrm>
            <a:off x="457200" y="1412523"/>
            <a:ext cx="8229600" cy="4621495"/>
          </a:xfrm>
        </p:spPr>
        <p:txBody>
          <a:bodyPr>
            <a:normAutofit fontScale="25000" lnSpcReduction="20000"/>
          </a:bodyPr>
          <a:lstStyle/>
          <a:p>
            <a:pPr>
              <a:lnSpc>
                <a:spcPct val="120000"/>
              </a:lnSpc>
            </a:pPr>
            <a:r>
              <a:rPr lang="pl-PL" sz="7200" b="1" dirty="0"/>
              <a:t>BIA – </a:t>
            </a:r>
            <a:r>
              <a:rPr lang="pl-PL" sz="7200" b="1" dirty="0" err="1"/>
              <a:t>Bioelectrical</a:t>
            </a:r>
            <a:r>
              <a:rPr lang="pl-PL" sz="7200" b="1" dirty="0"/>
              <a:t> </a:t>
            </a:r>
            <a:r>
              <a:rPr lang="pl-PL" sz="7200" b="1" dirty="0" err="1"/>
              <a:t>Impedance</a:t>
            </a:r>
            <a:r>
              <a:rPr lang="pl-PL" sz="7200" b="1" dirty="0"/>
              <a:t> Analysis (analiza impedancji bioelektrycznej, analiza </a:t>
            </a:r>
            <a:r>
              <a:rPr lang="pl-PL" sz="7200" b="1" dirty="0" err="1"/>
              <a:t>bioimpedancyjna</a:t>
            </a:r>
            <a:r>
              <a:rPr lang="pl-PL" sz="7200" b="1" dirty="0"/>
              <a:t>) - </a:t>
            </a:r>
            <a:r>
              <a:rPr lang="pl-PL" sz="7200" dirty="0"/>
              <a:t>to nieinwazyjna metoda wykorzystywana w analizatorach składu ciała – </a:t>
            </a:r>
            <a:r>
              <a:rPr lang="pl-PL" sz="7200" b="1" dirty="0"/>
              <a:t>oparta na elektrycznym oporze tkanek czyli impedancji </a:t>
            </a:r>
            <a:r>
              <a:rPr lang="pl-PL" sz="7200" dirty="0"/>
              <a:t>bioelektrycznej;</a:t>
            </a:r>
          </a:p>
          <a:p>
            <a:pPr>
              <a:lnSpc>
                <a:spcPct val="120000"/>
              </a:lnSpc>
            </a:pPr>
            <a:r>
              <a:rPr lang="pl-PL" sz="7200" b="1" dirty="0"/>
              <a:t>opór bioelektryczny zależy m.in. od zawartości wody w danej tkance;</a:t>
            </a:r>
          </a:p>
          <a:p>
            <a:pPr>
              <a:lnSpc>
                <a:spcPct val="120000"/>
              </a:lnSpc>
            </a:pPr>
            <a:r>
              <a:rPr lang="pl-PL" sz="7200" b="1" dirty="0"/>
              <a:t>woda jest doskonałym przewodnikiem prądu</a:t>
            </a:r>
            <a:r>
              <a:rPr lang="pl-PL" sz="7200" dirty="0"/>
              <a:t>, dlatego </a:t>
            </a:r>
            <a:r>
              <a:rPr lang="pl-PL" sz="7200" u="sng" dirty="0"/>
              <a:t>niski poziom płynów </a:t>
            </a:r>
            <a:r>
              <a:rPr lang="pl-PL" sz="7200" dirty="0"/>
              <a:t>w organizmie dodatkowo zwiększa impedancję / </a:t>
            </a:r>
            <a:r>
              <a:rPr lang="pl-PL" sz="7200" u="sng" dirty="0"/>
              <a:t>wysoki opór tkanek;</a:t>
            </a:r>
          </a:p>
          <a:p>
            <a:pPr>
              <a:lnSpc>
                <a:spcPct val="120000"/>
              </a:lnSpc>
            </a:pPr>
            <a:r>
              <a:rPr lang="pl-PL" sz="7200" b="1" dirty="0"/>
              <a:t>tkanka mięśniowa – zawiera dużo wody i elektrolitów</a:t>
            </a:r>
            <a:r>
              <a:rPr lang="pl-PL" sz="7200" dirty="0"/>
              <a:t>, co sprawia, że dobrze przewodzi prąd → </a:t>
            </a:r>
            <a:r>
              <a:rPr lang="pl-PL" sz="7200" u="sng" dirty="0"/>
              <a:t>wysoki poziom płynów </a:t>
            </a:r>
            <a:r>
              <a:rPr lang="pl-PL" sz="7200" dirty="0"/>
              <a:t>/ niska impedancja / </a:t>
            </a:r>
            <a:r>
              <a:rPr lang="pl-PL" sz="7200" u="sng" dirty="0"/>
              <a:t>niski opór tkanek</a:t>
            </a:r>
            <a:r>
              <a:rPr lang="pl-PL" sz="7200" dirty="0"/>
              <a:t>;</a:t>
            </a:r>
          </a:p>
          <a:p>
            <a:pPr>
              <a:lnSpc>
                <a:spcPct val="120000"/>
              </a:lnSpc>
            </a:pPr>
            <a:r>
              <a:rPr lang="pl-PL" sz="7200" b="1" dirty="0"/>
              <a:t>tkanka tłuszczowa – zawiera mało wody</a:t>
            </a:r>
            <a:r>
              <a:rPr lang="pl-PL" sz="7200" dirty="0"/>
              <a:t>, więc gorzej przewodzi prąd → wysoka impedancja / wysoki opór tkanek;</a:t>
            </a:r>
          </a:p>
          <a:p>
            <a:pPr>
              <a:lnSpc>
                <a:spcPct val="120000"/>
              </a:lnSpc>
            </a:pPr>
            <a:r>
              <a:rPr lang="pl-PL" sz="7200" dirty="0"/>
              <a:t>na podstawie różnicy w przewodnictwie obliczany jest skład ciała. </a:t>
            </a:r>
          </a:p>
          <a:p>
            <a:pPr>
              <a:lnSpc>
                <a:spcPct val="120000"/>
              </a:lnSpc>
            </a:pPr>
            <a:r>
              <a:rPr lang="pl-PL" sz="7200" dirty="0" err="1"/>
              <a:t>Accuniq</a:t>
            </a:r>
            <a:r>
              <a:rPr lang="pl-PL" sz="7200" dirty="0"/>
              <a:t> BC380 wykonuje pomiar dla impedancji ciała ludzkiego </a:t>
            </a:r>
            <a:r>
              <a:rPr lang="pl-PL" sz="7200" b="1" dirty="0"/>
              <a:t>100–950 Ω,</a:t>
            </a:r>
            <a:r>
              <a:rPr lang="pl-PL" sz="7200" dirty="0"/>
              <a:t> jeśli impedancja danej osoby jest poza tym zakresem, pomiar może się nie udać.</a:t>
            </a:r>
          </a:p>
          <a:p>
            <a:endParaRPr lang="pl-PL" sz="7200" dirty="0"/>
          </a:p>
          <a:p>
            <a:endParaRPr lang="pl-PL" sz="7200" dirty="0"/>
          </a:p>
          <a:p>
            <a:endParaRPr lang="pl-PL" sz="7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Błędy</a:t>
            </a:r>
          </a:p>
        </p:txBody>
      </p:sp>
      <p:sp>
        <p:nvSpPr>
          <p:cNvPr id="3" name="Symbol zastępczy zawartości 2"/>
          <p:cNvSpPr>
            <a:spLocks noGrp="1"/>
          </p:cNvSpPr>
          <p:nvPr>
            <p:ph idx="1"/>
          </p:nvPr>
        </p:nvSpPr>
        <p:spPr/>
        <p:txBody>
          <a:bodyPr>
            <a:normAutofit/>
          </a:bodyPr>
          <a:lstStyle/>
          <a:p>
            <a:r>
              <a:rPr lang="pl-PL" sz="1800" dirty="0"/>
              <a:t>poza zasięgiem Impedancji (</a:t>
            </a:r>
            <a:r>
              <a:rPr lang="pl-PL" sz="1800" b="1" dirty="0"/>
              <a:t>Out of </a:t>
            </a:r>
            <a:r>
              <a:rPr lang="pl-PL" sz="1800" b="1" dirty="0" err="1"/>
              <a:t>range</a:t>
            </a:r>
            <a:r>
              <a:rPr lang="pl-PL" sz="1800" b="1" dirty="0"/>
              <a:t> of </a:t>
            </a:r>
            <a:r>
              <a:rPr lang="pl-PL" sz="1800" b="1" dirty="0" err="1"/>
              <a:t>impedance</a:t>
            </a:r>
            <a:r>
              <a:rPr lang="pl-PL" sz="1800" b="1" dirty="0"/>
              <a:t> / Out of </a:t>
            </a:r>
            <a:r>
              <a:rPr lang="pl-PL" sz="1800" b="1" dirty="0" err="1"/>
              <a:t>range</a:t>
            </a:r>
            <a:r>
              <a:rPr lang="pl-PL" sz="1800" b="1" dirty="0"/>
              <a:t> of </a:t>
            </a:r>
            <a:r>
              <a:rPr lang="pl-PL" sz="1800" b="1" dirty="0" err="1"/>
              <a:t>measurement</a:t>
            </a:r>
            <a:r>
              <a:rPr lang="pl-PL" sz="1800" b="1" dirty="0"/>
              <a:t> / Out of </a:t>
            </a:r>
            <a:r>
              <a:rPr lang="pl-PL" sz="1800" b="1" dirty="0" err="1"/>
              <a:t>range</a:t>
            </a:r>
            <a:r>
              <a:rPr lang="pl-PL" sz="1800" b="1" dirty="0"/>
              <a:t> of body FAT/P.B.F.</a:t>
            </a:r>
            <a:r>
              <a:rPr lang="pl-PL" sz="1800" dirty="0"/>
              <a:t>)- pacjent nie spełnia warunków umożliwiających wykonanie pomiaru (</a:t>
            </a:r>
            <a:r>
              <a:rPr lang="pl-PL" sz="1800" b="1" dirty="0"/>
              <a:t>impedancja zakres pomiaru </a:t>
            </a:r>
            <a:r>
              <a:rPr lang="el-GR" sz="1800" b="1" dirty="0"/>
              <a:t>100–950 Ω</a:t>
            </a:r>
            <a:r>
              <a:rPr lang="pl-PL" sz="1800" dirty="0"/>
              <a:t>);</a:t>
            </a:r>
          </a:p>
          <a:p>
            <a:r>
              <a:rPr lang="pl-PL" sz="1800" dirty="0"/>
              <a:t>wzrost 50-220 cm, masa ciała 10- 250 kg;</a:t>
            </a:r>
          </a:p>
          <a:p>
            <a:r>
              <a:rPr lang="pl-PL" sz="1800" dirty="0"/>
              <a:t>pacjent nie dotyka dokładnie wszystkich elektrod;</a:t>
            </a:r>
          </a:p>
          <a:p>
            <a:r>
              <a:rPr lang="pl-PL" sz="1800" dirty="0"/>
              <a:t>wyłączyć urządzenie, oczyścić dłonie i stopy oraz elektrody i spróbować ponownie;</a:t>
            </a:r>
          </a:p>
          <a:p>
            <a:pPr>
              <a:buNone/>
            </a:pPr>
            <a:endParaRPr lang="pl-PL"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Schemat obsługi klienta</a:t>
            </a:r>
          </a:p>
        </p:txBody>
      </p:sp>
      <p:sp>
        <p:nvSpPr>
          <p:cNvPr id="3" name="Symbol zastępczy zawartości 2"/>
          <p:cNvSpPr>
            <a:spLocks noGrp="1"/>
          </p:cNvSpPr>
          <p:nvPr>
            <p:ph idx="1"/>
          </p:nvPr>
        </p:nvSpPr>
        <p:spPr>
          <a:xfrm>
            <a:off x="457200" y="1600200"/>
            <a:ext cx="8229600" cy="4525963"/>
          </a:xfrm>
        </p:spPr>
        <p:txBody>
          <a:bodyPr>
            <a:normAutofit/>
          </a:bodyPr>
          <a:lstStyle/>
          <a:p>
            <a:r>
              <a:rPr lang="pl-PL" sz="1800" dirty="0"/>
              <a:t>należy </a:t>
            </a:r>
            <a:r>
              <a:rPr lang="pl-PL" sz="1800" b="1" dirty="0"/>
              <a:t>poinformować </a:t>
            </a:r>
            <a:r>
              <a:rPr lang="pl-PL" sz="1800" dirty="0"/>
              <a:t>pacjenta odpowiednio wcześniej, </a:t>
            </a:r>
            <a:r>
              <a:rPr lang="pl-PL" sz="1800" b="1" dirty="0"/>
              <a:t>jak powinien przygotować się do badania</a:t>
            </a:r>
          </a:p>
          <a:p>
            <a:r>
              <a:rPr lang="pl-PL" sz="1800" dirty="0"/>
              <a:t>przed planowaną wizytą należy </a:t>
            </a:r>
            <a:r>
              <a:rPr lang="pl-PL" sz="1800" b="1" dirty="0"/>
              <a:t>przygotować analizator i komputer</a:t>
            </a:r>
            <a:r>
              <a:rPr lang="pl-PL" sz="1800" dirty="0"/>
              <a:t>, sprawdzić prawidłowe podłączenie kabli</a:t>
            </a:r>
          </a:p>
          <a:p>
            <a:r>
              <a:rPr lang="pl-PL" sz="1800" dirty="0"/>
              <a:t>przyjęcie pacjenta</a:t>
            </a:r>
          </a:p>
          <a:p>
            <a:r>
              <a:rPr lang="pl-PL" sz="1800" dirty="0"/>
              <a:t>toaleta, chwilka odpoczynku po biegu do przychodni</a:t>
            </a:r>
          </a:p>
          <a:p>
            <a:r>
              <a:rPr lang="pl-PL" sz="1800" b="1" dirty="0"/>
              <a:t>zebranie podstawowych danych pacjenta i wpisanie danych do programu</a:t>
            </a:r>
          </a:p>
          <a:p>
            <a:r>
              <a:rPr lang="pl-PL" sz="1800" b="1" dirty="0"/>
              <a:t>pomiar wysokości ciała</a:t>
            </a:r>
          </a:p>
          <a:p>
            <a:r>
              <a:rPr lang="pl-PL" sz="1800" dirty="0"/>
              <a:t>zaproszenie pacjenta do wykonania </a:t>
            </a:r>
            <a:r>
              <a:rPr lang="pl-PL" sz="1800" b="1" dirty="0"/>
              <a:t>pomiaru składu ciała </a:t>
            </a:r>
            <a:r>
              <a:rPr lang="pl-PL" sz="1800" dirty="0"/>
              <a:t>(proszę zdjąć nadmiar ubrań i skarpetki, pomiar jest wykonywany przez bose stopy)</a:t>
            </a:r>
          </a:p>
          <a:p>
            <a:r>
              <a:rPr lang="pl-PL" sz="1800" dirty="0"/>
              <a:t>pacjent staje przed analizatorem</a:t>
            </a:r>
          </a:p>
          <a:p>
            <a:r>
              <a:rPr lang="pl-PL" sz="1800" b="1" dirty="0"/>
              <a:t>wyjęcie metalowych przedmiotów </a:t>
            </a:r>
            <a:r>
              <a:rPr lang="pl-PL" sz="1800" dirty="0"/>
              <a:t>itd.</a:t>
            </a:r>
          </a:p>
          <a:p>
            <a:r>
              <a:rPr lang="pl-PL" sz="1800" dirty="0"/>
              <a:t>dietetyk </a:t>
            </a:r>
            <a:r>
              <a:rPr lang="pl-PL" sz="1800" b="1" dirty="0"/>
              <a:t>szacuje masę ubrań</a:t>
            </a:r>
            <a:r>
              <a:rPr lang="pl-PL" sz="1800" dirty="0"/>
              <a:t>, odejmuje przed pomiarem</a:t>
            </a:r>
          </a:p>
          <a:p>
            <a:r>
              <a:rPr lang="pl-PL" sz="1800" dirty="0"/>
              <a:t>dietetyk </a:t>
            </a:r>
            <a:r>
              <a:rPr lang="pl-PL" sz="1800" b="1" dirty="0"/>
              <a:t>wpisuje dane pacjenta</a:t>
            </a:r>
            <a:r>
              <a:rPr lang="pl-PL" sz="1800" dirty="0"/>
              <a:t> do urządzenia</a:t>
            </a:r>
          </a:p>
          <a:p>
            <a:endParaRPr lang="pl-PL" sz="1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Schemat obsługi klienta</a:t>
            </a:r>
          </a:p>
        </p:txBody>
      </p:sp>
      <p:sp>
        <p:nvSpPr>
          <p:cNvPr id="3" name="Symbol zastępczy zawartości 2"/>
          <p:cNvSpPr>
            <a:spLocks noGrp="1"/>
          </p:cNvSpPr>
          <p:nvPr>
            <p:ph idx="1"/>
          </p:nvPr>
        </p:nvSpPr>
        <p:spPr>
          <a:xfrm>
            <a:off x="456565" y="1268730"/>
            <a:ext cx="8397240" cy="5064125"/>
          </a:xfrm>
        </p:spPr>
        <p:txBody>
          <a:bodyPr>
            <a:noAutofit/>
          </a:bodyPr>
          <a:lstStyle/>
          <a:p>
            <a:r>
              <a:rPr lang="pl-PL" sz="1600" dirty="0"/>
              <a:t>dietetyk wydaje </a:t>
            </a:r>
            <a:r>
              <a:rPr lang="pl-PL" sz="1600" b="1" dirty="0"/>
              <a:t>polecenie, aby pacjent wszedł ostrożnie na platformę </a:t>
            </a:r>
            <a:r>
              <a:rPr lang="pl-PL" sz="1600" dirty="0"/>
              <a:t>analizatora, ustawiając pierwszą stopę na środku platformy i następnie rozsunął stopy na boki (chodzi o to aby bardzo ciężki pacjent nie wszedł stopą na brzeg analizatora, dla bezpieczeństwa urządzenia lepiej, aby ciężar był rozłożony równomiernie na platformie), nie należy wskakiwać na platformę (można popsuć wagę)</a:t>
            </a:r>
          </a:p>
          <a:p>
            <a:r>
              <a:rPr lang="pl-PL" sz="1600" b="1" dirty="0"/>
              <a:t>powierzchnia stóp powinna pokrywać równomiernie elektrody </a:t>
            </a:r>
            <a:r>
              <a:rPr lang="pl-PL" sz="1600" dirty="0"/>
              <a:t>wbudowane w platformę, </a:t>
            </a:r>
          </a:p>
          <a:p>
            <a:r>
              <a:rPr lang="pl-PL" sz="1600" dirty="0"/>
              <a:t>dietetyk instruuje pacjenta, że podczas pomiaru należy </a:t>
            </a:r>
            <a:r>
              <a:rPr lang="pl-PL" sz="1600" b="1" dirty="0"/>
              <a:t>stać spokojnie, nie rozmawiać</a:t>
            </a:r>
            <a:r>
              <a:rPr lang="pl-PL" sz="1600" dirty="0"/>
              <a:t>, nie poruszać się i że pomiar potrwa około 30 sekund </a:t>
            </a:r>
          </a:p>
          <a:p>
            <a:r>
              <a:rPr lang="pl-PL" sz="1600" dirty="0"/>
              <a:t>dietetyk instruuje pacjenta, aby </a:t>
            </a:r>
            <a:r>
              <a:rPr lang="pl-PL" sz="1600" b="1" dirty="0"/>
              <a:t>chwycił oburącz elektrody, rozłożył ręce na boki </a:t>
            </a:r>
            <a:r>
              <a:rPr lang="pl-PL" sz="1600" dirty="0"/>
              <a:t>pod kątem około 30 stopni, i </a:t>
            </a:r>
            <a:r>
              <a:rPr lang="pl-PL" sz="1600" b="1" dirty="0"/>
              <a:t>przycisnął na 2-3 sekundy jednocześnie obydwoma kciukami przyciski </a:t>
            </a:r>
            <a:r>
              <a:rPr lang="pl-PL" sz="1600" dirty="0"/>
              <a:t>znajdujące się na uchwytach – rozpoczyna się pomiar</a:t>
            </a:r>
          </a:p>
          <a:p>
            <a:r>
              <a:rPr lang="pl-PL" sz="1600" dirty="0"/>
              <a:t>automatycznie po pomiarze jest </a:t>
            </a:r>
            <a:r>
              <a:rPr lang="pl-PL" sz="1600" b="1" dirty="0"/>
              <a:t>drukowany raport z drukarki termicznej</a:t>
            </a:r>
            <a:r>
              <a:rPr lang="pl-PL" sz="1600" dirty="0"/>
              <a:t>, tą opcję można wyłączyć</a:t>
            </a:r>
          </a:p>
          <a:p>
            <a:pPr marL="0" indent="0">
              <a:buNone/>
            </a:pPr>
            <a:r>
              <a:rPr lang="pl-PL" sz="1600" dirty="0"/>
              <a:t>Opcje wydruku:  tylko raport termiczny lub tylko raport A4 z programu lub dwa raporty </a:t>
            </a:r>
          </a:p>
          <a:p>
            <a:r>
              <a:rPr lang="pl-PL" sz="1600" dirty="0"/>
              <a:t>po skończonym pomiarze pacjent schodzi z platformy urządzenia</a:t>
            </a:r>
          </a:p>
          <a:p>
            <a:r>
              <a:rPr lang="pl-PL" sz="1600" b="1" dirty="0"/>
              <a:t>wyniki pomiaru automatycznie pojawiają się w komputerze</a:t>
            </a:r>
            <a:r>
              <a:rPr lang="pl-PL" sz="1600" dirty="0"/>
              <a:t>, drukujemy raport z oprogramowania,</a:t>
            </a:r>
          </a:p>
          <a:p>
            <a:r>
              <a:rPr lang="pl-PL" sz="1600" dirty="0"/>
              <a:t>w przypadku porady POZ lub dietetycznej należy zebrać wywiad żywieniowo-zdrowotny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Analiza składu całego ciała 1</a:t>
            </a:r>
            <a:br>
              <a:rPr lang="pl-PL" dirty="0"/>
            </a:br>
            <a:endParaRPr lang="pl-PL" dirty="0"/>
          </a:p>
        </p:txBody>
      </p:sp>
      <p:sp>
        <p:nvSpPr>
          <p:cNvPr id="3" name="Symbol zastępczy zawartości 2"/>
          <p:cNvSpPr>
            <a:spLocks noGrp="1"/>
          </p:cNvSpPr>
          <p:nvPr>
            <p:ph idx="1"/>
          </p:nvPr>
        </p:nvSpPr>
        <p:spPr>
          <a:xfrm>
            <a:off x="457200" y="1124744"/>
            <a:ext cx="8229600" cy="5001419"/>
          </a:xfrm>
        </p:spPr>
        <p:txBody>
          <a:bodyPr>
            <a:normAutofit fontScale="25000" lnSpcReduction="20000"/>
          </a:bodyPr>
          <a:lstStyle/>
          <a:p>
            <a:endParaRPr lang="pl-PL" sz="1800" dirty="0"/>
          </a:p>
          <a:p>
            <a:pPr marL="0" indent="0">
              <a:buNone/>
            </a:pPr>
            <a:r>
              <a:rPr lang="pl-PL" sz="1800" dirty="0"/>
              <a:t> </a:t>
            </a:r>
            <a:r>
              <a:rPr lang="pl-PL" sz="6400" b="1" dirty="0"/>
              <a:t>Analiza Składu Ciała [BCA, Body </a:t>
            </a:r>
            <a:r>
              <a:rPr lang="pl-PL" sz="6400" b="1" dirty="0" err="1"/>
              <a:t>Composition</a:t>
            </a:r>
            <a:r>
              <a:rPr lang="pl-PL" sz="6400" b="1" dirty="0"/>
              <a:t> Analysis] </a:t>
            </a:r>
            <a:r>
              <a:rPr lang="pl-PL" sz="6400" dirty="0"/>
              <a:t>– to porównanie parametrów otrzymanych w wyniku pomiaru składu ciała na analizatorze, do zakresów referencyjnych* dla tych parametrów. </a:t>
            </a:r>
          </a:p>
          <a:p>
            <a:pPr marL="0" indent="0">
              <a:buNone/>
            </a:pPr>
            <a:r>
              <a:rPr lang="pl-PL" sz="6400" dirty="0"/>
              <a:t>* Zakres referencyjny (MIN – MAX) – przedział, w jakim powinien mieścić się prawidłowy wynik badania. </a:t>
            </a:r>
            <a:endParaRPr lang="pl-PL" sz="6400" b="1" dirty="0"/>
          </a:p>
          <a:p>
            <a:pPr>
              <a:lnSpc>
                <a:spcPct val="120000"/>
              </a:lnSpc>
            </a:pPr>
            <a:endParaRPr lang="pl-PL" sz="6400" b="1" dirty="0"/>
          </a:p>
          <a:p>
            <a:pPr>
              <a:lnSpc>
                <a:spcPct val="120000"/>
              </a:lnSpc>
            </a:pPr>
            <a:r>
              <a:rPr lang="en-US" altLang="pl-PL" sz="6400" b="1" dirty="0"/>
              <a:t>masa cia</a:t>
            </a:r>
            <a:r>
              <a:rPr lang="en-US" altLang="en-US" sz="6400" b="1" dirty="0"/>
              <a:t>ł</a:t>
            </a:r>
            <a:r>
              <a:rPr lang="en-US" altLang="pl-PL" sz="6400" b="1" dirty="0"/>
              <a:t>a rzeczywista [kg]</a:t>
            </a:r>
          </a:p>
          <a:p>
            <a:pPr>
              <a:lnSpc>
                <a:spcPct val="120000"/>
              </a:lnSpc>
            </a:pPr>
            <a:r>
              <a:rPr lang="en-US" altLang="pl-PL" sz="6400" b="1" dirty="0"/>
              <a:t>masa cia</a:t>
            </a:r>
            <a:r>
              <a:rPr lang="en-US" altLang="en-US" sz="6400" b="1" dirty="0"/>
              <a:t>ł</a:t>
            </a:r>
            <a:r>
              <a:rPr lang="en-US" altLang="pl-PL" sz="6400" b="1" dirty="0"/>
              <a:t>a idelana [kg]</a:t>
            </a:r>
          </a:p>
          <a:p>
            <a:pPr>
              <a:lnSpc>
                <a:spcPct val="120000"/>
              </a:lnSpc>
            </a:pPr>
            <a:r>
              <a:rPr lang="en-US" altLang="pl-PL" sz="6400" b="1" dirty="0"/>
              <a:t>BMI </a:t>
            </a:r>
            <a:r>
              <a:rPr lang="en-US" altLang="pl-PL" sz="6400" dirty="0"/>
              <a:t>(Body Mass Index) - wska</a:t>
            </a:r>
            <a:r>
              <a:rPr lang="en-US" altLang="en-US" sz="6400" dirty="0"/>
              <a:t>ź</a:t>
            </a:r>
            <a:r>
              <a:rPr lang="en-US" altLang="pl-PL" sz="6400" dirty="0"/>
              <a:t>nik masy cia</a:t>
            </a:r>
            <a:r>
              <a:rPr lang="en-US" altLang="en-US" sz="6400" dirty="0"/>
              <a:t>ł</a:t>
            </a:r>
            <a:r>
              <a:rPr lang="en-US" altLang="pl-PL" sz="6400" dirty="0"/>
              <a:t>a [kg/m2]</a:t>
            </a:r>
          </a:p>
          <a:p>
            <a:pPr>
              <a:lnSpc>
                <a:spcPct val="120000"/>
              </a:lnSpc>
            </a:pPr>
            <a:r>
              <a:rPr lang="en-US" altLang="pl-PL" sz="6400" b="1" dirty="0"/>
              <a:t>PBF</a:t>
            </a:r>
            <a:r>
              <a:rPr lang="en-US" altLang="pl-PL" sz="6400" dirty="0"/>
              <a:t> (Percent of Body Fat) - procent tkanki t</a:t>
            </a:r>
            <a:r>
              <a:rPr lang="en-US" altLang="en-US" sz="6400" dirty="0"/>
              <a:t>ł</a:t>
            </a:r>
            <a:r>
              <a:rPr lang="en-US" altLang="pl-PL" sz="6400" dirty="0"/>
              <a:t>uszczowej [%]</a:t>
            </a:r>
          </a:p>
          <a:p>
            <a:pPr>
              <a:lnSpc>
                <a:spcPct val="120000"/>
              </a:lnSpc>
            </a:pPr>
            <a:r>
              <a:rPr lang="en-US" altLang="pl-PL" sz="6400" b="1" dirty="0"/>
              <a:t>MBF</a:t>
            </a:r>
            <a:r>
              <a:rPr lang="en-US" altLang="pl-PL" sz="6400" dirty="0"/>
              <a:t> (Mass of Body Fat) - masa tkanki t</a:t>
            </a:r>
            <a:r>
              <a:rPr lang="en-US" altLang="en-US" sz="6400" dirty="0"/>
              <a:t>ł</a:t>
            </a:r>
            <a:r>
              <a:rPr lang="en-US" altLang="pl-PL" sz="6400" dirty="0"/>
              <a:t>uszczowej [kg]</a:t>
            </a:r>
          </a:p>
          <a:p>
            <a:pPr>
              <a:lnSpc>
                <a:spcPct val="120000"/>
              </a:lnSpc>
            </a:pPr>
            <a:r>
              <a:rPr lang="en-US" altLang="pl-PL" sz="6400" b="1" dirty="0"/>
              <a:t>FFM</a:t>
            </a:r>
            <a:r>
              <a:rPr lang="en-US" altLang="pl-PL" sz="6400" dirty="0"/>
              <a:t> (Fat-Free Mass) - bezt</a:t>
            </a:r>
            <a:r>
              <a:rPr lang="en-US" altLang="en-US" sz="6400" dirty="0"/>
              <a:t>ł</a:t>
            </a:r>
            <a:r>
              <a:rPr lang="en-US" altLang="pl-PL" sz="6400" dirty="0"/>
              <a:t>uszczowa masa cia</a:t>
            </a:r>
            <a:r>
              <a:rPr lang="en-US" altLang="en-US" sz="6400" dirty="0"/>
              <a:t>ł</a:t>
            </a:r>
            <a:r>
              <a:rPr lang="en-US" altLang="pl-PL" sz="6400" dirty="0"/>
              <a:t>a [kg]</a:t>
            </a:r>
          </a:p>
          <a:p>
            <a:pPr>
              <a:lnSpc>
                <a:spcPct val="120000"/>
              </a:lnSpc>
            </a:pPr>
            <a:r>
              <a:rPr lang="en-US" altLang="pl-PL" sz="6400" b="1" dirty="0"/>
              <a:t>SLM</a:t>
            </a:r>
            <a:r>
              <a:rPr lang="en-US" altLang="pl-PL" sz="6400" dirty="0"/>
              <a:t> (Soft Lean Mass) - masa tkanki mi</a:t>
            </a:r>
            <a:r>
              <a:rPr lang="en-US" altLang="en-US" sz="6400" dirty="0"/>
              <a:t>ę</a:t>
            </a:r>
            <a:r>
              <a:rPr lang="en-US" altLang="pl-PL" sz="6400" dirty="0"/>
              <a:t>kkiej bezt</a:t>
            </a:r>
            <a:r>
              <a:rPr lang="en-US" altLang="en-US" sz="6400" dirty="0"/>
              <a:t>ł</a:t>
            </a:r>
            <a:r>
              <a:rPr lang="en-US" altLang="pl-PL" sz="6400" dirty="0"/>
              <a:t>uszczowej [kg]</a:t>
            </a:r>
          </a:p>
          <a:p>
            <a:pPr>
              <a:lnSpc>
                <a:spcPct val="120000"/>
              </a:lnSpc>
            </a:pPr>
            <a:r>
              <a:rPr lang="en-US" altLang="pl-PL" sz="6400" b="1" dirty="0"/>
              <a:t>SMM</a:t>
            </a:r>
            <a:r>
              <a:rPr lang="en-US" altLang="pl-PL" sz="6400" dirty="0"/>
              <a:t> (Skeletal Muscle Mass) - masa mi</a:t>
            </a:r>
            <a:r>
              <a:rPr lang="en-US" altLang="en-US" sz="6400" dirty="0"/>
              <a:t>ęś</a:t>
            </a:r>
            <a:r>
              <a:rPr lang="en-US" altLang="pl-PL" sz="6400" dirty="0"/>
              <a:t>ni szkieletowych [kg]</a:t>
            </a:r>
          </a:p>
          <a:p>
            <a:pPr>
              <a:lnSpc>
                <a:spcPct val="120000"/>
              </a:lnSpc>
            </a:pPr>
            <a:r>
              <a:rPr lang="en-US" altLang="pl-PL" sz="6400" b="1" dirty="0"/>
              <a:t>TBW</a:t>
            </a:r>
            <a:r>
              <a:rPr lang="en-US" altLang="pl-PL" sz="6400" dirty="0"/>
              <a:t> (Total Body Water) - zawarto</a:t>
            </a:r>
            <a:r>
              <a:rPr lang="en-US" altLang="en-US" sz="6400" dirty="0"/>
              <a:t>ść</a:t>
            </a:r>
            <a:r>
              <a:rPr lang="en-US" altLang="pl-PL" sz="6400" dirty="0"/>
              <a:t> wody ca</a:t>
            </a:r>
            <a:r>
              <a:rPr lang="en-US" altLang="en-US" sz="6400" dirty="0"/>
              <a:t>ł</a:t>
            </a:r>
            <a:r>
              <a:rPr lang="en-US" altLang="pl-PL" sz="6400" dirty="0"/>
              <a:t>kowitej [l]</a:t>
            </a:r>
          </a:p>
          <a:p>
            <a:pPr>
              <a:lnSpc>
                <a:spcPct val="120000"/>
              </a:lnSpc>
            </a:pPr>
            <a:r>
              <a:rPr lang="en-US" altLang="pl-PL" sz="6400" b="1" dirty="0"/>
              <a:t>ECW ratio </a:t>
            </a:r>
            <a:r>
              <a:rPr lang="en-US" altLang="pl-PL" sz="6400" dirty="0"/>
              <a:t>- wska</a:t>
            </a:r>
            <a:r>
              <a:rPr lang="en-US" altLang="en-US" sz="6400" dirty="0"/>
              <a:t>ź</a:t>
            </a:r>
            <a:r>
              <a:rPr lang="en-US" altLang="pl-PL" sz="6400" dirty="0"/>
              <a:t>nik wody pozakom</a:t>
            </a:r>
            <a:r>
              <a:rPr lang="en-US" altLang="en-US" sz="6400" dirty="0"/>
              <a:t>ó</a:t>
            </a:r>
            <a:r>
              <a:rPr lang="en-US" altLang="pl-PL" sz="6400" dirty="0"/>
              <a:t>rkowej</a:t>
            </a:r>
            <a:r>
              <a:rPr lang="pl-PL" altLang="en-US" sz="6400" dirty="0"/>
              <a:t> </a:t>
            </a:r>
            <a:r>
              <a:rPr lang="pl-PL" altLang="en-US" sz="6400" dirty="0">
                <a:solidFill>
                  <a:srgbClr val="FF0000"/>
                </a:solidFill>
              </a:rPr>
              <a:t>(dodatkowo tabela Excel dla ICW i ECW!)</a:t>
            </a:r>
            <a:endParaRPr lang="en-US" altLang="pl-PL" sz="6400" dirty="0"/>
          </a:p>
          <a:p>
            <a:pPr>
              <a:lnSpc>
                <a:spcPct val="120000"/>
              </a:lnSpc>
            </a:pPr>
            <a:r>
              <a:rPr lang="en-US" altLang="pl-PL" sz="6400" b="1" dirty="0"/>
              <a:t>BCM</a:t>
            </a:r>
            <a:r>
              <a:rPr lang="en-US" altLang="pl-PL" sz="6400" dirty="0"/>
              <a:t> (Body Cellular Mass) - masa kom</a:t>
            </a:r>
            <a:r>
              <a:rPr lang="en-US" altLang="en-US" sz="6400" dirty="0"/>
              <a:t>ó</a:t>
            </a:r>
            <a:r>
              <a:rPr lang="en-US" altLang="pl-PL" sz="6400" dirty="0"/>
              <a:t>rkowa [kg]</a:t>
            </a:r>
          </a:p>
          <a:p>
            <a:pPr>
              <a:lnSpc>
                <a:spcPct val="120000"/>
              </a:lnSpc>
            </a:pPr>
            <a:r>
              <a:rPr lang="en-US" altLang="pl-PL" sz="6400" dirty="0" err="1"/>
              <a:t>zawarto</a:t>
            </a:r>
            <a:r>
              <a:rPr lang="en-US" altLang="en-US" sz="6400" dirty="0" err="1"/>
              <a:t>ść</a:t>
            </a:r>
            <a:r>
              <a:rPr lang="en-US" altLang="pl-PL" sz="6400" dirty="0"/>
              <a:t> </a:t>
            </a:r>
            <a:r>
              <a:rPr lang="en-US" altLang="pl-PL" sz="6400" b="1" dirty="0"/>
              <a:t>protein</a:t>
            </a:r>
            <a:r>
              <a:rPr lang="en-US" altLang="pl-PL" sz="6400" dirty="0"/>
              <a:t> [kg]</a:t>
            </a:r>
          </a:p>
          <a:p>
            <a:pPr>
              <a:lnSpc>
                <a:spcPct val="120000"/>
              </a:lnSpc>
            </a:pPr>
            <a:r>
              <a:rPr lang="en-US" altLang="pl-PL" sz="6400" dirty="0" err="1"/>
              <a:t>zawarto</a:t>
            </a:r>
            <a:r>
              <a:rPr lang="en-US" altLang="en-US" sz="6400" dirty="0" err="1"/>
              <a:t>ść</a:t>
            </a:r>
            <a:r>
              <a:rPr lang="en-US" altLang="pl-PL" sz="6400" dirty="0"/>
              <a:t> </a:t>
            </a:r>
            <a:r>
              <a:rPr lang="en-US" altLang="pl-PL" sz="6400" b="1" dirty="0"/>
              <a:t>minera</a:t>
            </a:r>
            <a:r>
              <a:rPr lang="en-US" altLang="en-US" sz="6400" b="1" dirty="0"/>
              <a:t>łó</a:t>
            </a:r>
            <a:r>
              <a:rPr lang="en-US" altLang="pl-PL" sz="6400" b="1" dirty="0"/>
              <a:t>w</a:t>
            </a:r>
            <a:r>
              <a:rPr lang="en-US" altLang="pl-PL" sz="6400" dirty="0"/>
              <a:t> [kg]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Analiza składu całego ciała 2</a:t>
            </a:r>
          </a:p>
        </p:txBody>
      </p:sp>
      <p:sp>
        <p:nvSpPr>
          <p:cNvPr id="3" name="Symbol zastępczy zawartości 2"/>
          <p:cNvSpPr>
            <a:spLocks noGrp="1"/>
          </p:cNvSpPr>
          <p:nvPr>
            <p:ph idx="1"/>
          </p:nvPr>
        </p:nvSpPr>
        <p:spPr>
          <a:xfrm>
            <a:off x="344170" y="1485265"/>
            <a:ext cx="8496935" cy="4526280"/>
          </a:xfrm>
        </p:spPr>
        <p:txBody>
          <a:bodyPr>
            <a:noAutofit/>
          </a:bodyPr>
          <a:lstStyle/>
          <a:p>
            <a:pPr>
              <a:lnSpc>
                <a:spcPct val="120000"/>
              </a:lnSpc>
            </a:pPr>
            <a:r>
              <a:rPr lang="en-US" altLang="pl-PL" sz="1600" b="1" dirty="0"/>
              <a:t>BMR</a:t>
            </a:r>
            <a:r>
              <a:rPr lang="en-US" altLang="pl-PL" sz="1600" dirty="0"/>
              <a:t> (Basal Metabolic Rate) - podstawowa przemiana materii PPM [kcal]</a:t>
            </a:r>
          </a:p>
          <a:p>
            <a:pPr>
              <a:lnSpc>
                <a:spcPct val="120000"/>
              </a:lnSpc>
            </a:pPr>
            <a:r>
              <a:rPr lang="en-US" altLang="pl-PL" sz="1600" b="1" dirty="0"/>
              <a:t>TEE</a:t>
            </a:r>
            <a:r>
              <a:rPr lang="en-US" altLang="pl-PL" sz="1600" dirty="0"/>
              <a:t> (Total Energy Expenditure) - szacunkowy ca</a:t>
            </a:r>
            <a:r>
              <a:rPr lang="en-US" altLang="en-US" sz="1600" dirty="0"/>
              <a:t>ł</a:t>
            </a:r>
            <a:r>
              <a:rPr lang="en-US" altLang="pl-PL" sz="1600" dirty="0"/>
              <a:t>kowity wydatek energetyczny</a:t>
            </a:r>
            <a:r>
              <a:rPr lang="pl-PL" altLang="en-US" sz="1600" dirty="0"/>
              <a:t> </a:t>
            </a:r>
            <a:r>
              <a:rPr lang="en-US" altLang="pl-PL" sz="1600" dirty="0"/>
              <a:t>[kcal]</a:t>
            </a:r>
          </a:p>
          <a:p>
            <a:pPr>
              <a:lnSpc>
                <a:spcPct val="120000"/>
              </a:lnSpc>
            </a:pPr>
            <a:r>
              <a:rPr lang="en-US" altLang="pl-PL" sz="1600" b="1" dirty="0"/>
              <a:t>BA</a:t>
            </a:r>
            <a:r>
              <a:rPr lang="en-US" altLang="pl-PL" sz="1600" dirty="0"/>
              <a:t> (Biological Age) - wiek biologiczny [lata]</a:t>
            </a:r>
          </a:p>
          <a:p>
            <a:pPr>
              <a:lnSpc>
                <a:spcPct val="120000"/>
              </a:lnSpc>
            </a:pPr>
            <a:r>
              <a:rPr lang="en-US" altLang="pl-PL" sz="1600" dirty="0"/>
              <a:t>impedancja [Ω]</a:t>
            </a:r>
          </a:p>
          <a:p>
            <a:pPr>
              <a:lnSpc>
                <a:spcPct val="120000"/>
              </a:lnSpc>
            </a:pPr>
            <a:r>
              <a:rPr lang="en-US" altLang="pl-PL" sz="1600" dirty="0"/>
              <a:t>okre</a:t>
            </a:r>
            <a:r>
              <a:rPr lang="en-US" altLang="en-US" sz="1600" dirty="0"/>
              <a:t>ś</a:t>
            </a:r>
            <a:r>
              <a:rPr lang="en-US" altLang="pl-PL" sz="1600" dirty="0"/>
              <a:t>lenie typu sylwetk</a:t>
            </a:r>
            <a:r>
              <a:rPr lang="pl-PL" altLang="en-US" sz="1600" dirty="0"/>
              <a:t>i</a:t>
            </a:r>
          </a:p>
          <a:p>
            <a:pPr>
              <a:lnSpc>
                <a:spcPct val="120000"/>
              </a:lnSpc>
            </a:pPr>
            <a:r>
              <a:rPr lang="en-US" altLang="pl-PL" sz="1600" dirty="0"/>
              <a:t>okre</a:t>
            </a:r>
            <a:r>
              <a:rPr lang="en-US" altLang="en-US" sz="1600" dirty="0"/>
              <a:t>ś</a:t>
            </a:r>
            <a:r>
              <a:rPr lang="en-US" altLang="pl-PL" sz="1600" dirty="0"/>
              <a:t>lenie stopnia oty</a:t>
            </a:r>
            <a:r>
              <a:rPr lang="en-US" altLang="en-US" sz="1600" dirty="0"/>
              <a:t>ł</a:t>
            </a:r>
            <a:r>
              <a:rPr lang="en-US" altLang="pl-PL" sz="1600" dirty="0"/>
              <a:t>o</a:t>
            </a:r>
            <a:r>
              <a:rPr lang="en-US" altLang="en-US" sz="1600" dirty="0"/>
              <a:t>ś</a:t>
            </a:r>
            <a:r>
              <a:rPr lang="en-US" altLang="pl-PL" sz="1600" dirty="0"/>
              <a:t>ci</a:t>
            </a:r>
          </a:p>
          <a:p>
            <a:pPr>
              <a:lnSpc>
                <a:spcPct val="120000"/>
              </a:lnSpc>
            </a:pPr>
            <a:r>
              <a:rPr lang="en-US" altLang="pl-PL" sz="1600" dirty="0"/>
              <a:t>ca</a:t>
            </a:r>
            <a:r>
              <a:rPr lang="en-US" altLang="en-US" sz="1600" dirty="0"/>
              <a:t>ł</a:t>
            </a:r>
            <a:r>
              <a:rPr lang="en-US" altLang="pl-PL" sz="1600" dirty="0"/>
              <a:t>kowita punktacja sk</a:t>
            </a:r>
            <a:r>
              <a:rPr lang="en-US" altLang="en-US" sz="1600" dirty="0"/>
              <a:t>ł</a:t>
            </a:r>
            <a:r>
              <a:rPr lang="en-US" altLang="pl-PL" sz="1600" dirty="0"/>
              <a:t>adu cia</a:t>
            </a:r>
            <a:r>
              <a:rPr lang="en-US" altLang="en-US" sz="1600" dirty="0"/>
              <a:t>ł</a:t>
            </a:r>
            <a:r>
              <a:rPr lang="en-US" altLang="pl-PL" sz="1600" dirty="0"/>
              <a:t>a, w odniesieniu do normy</a:t>
            </a:r>
          </a:p>
          <a:p>
            <a:pPr>
              <a:lnSpc>
                <a:spcPct val="120000"/>
              </a:lnSpc>
            </a:pPr>
            <a:r>
              <a:rPr lang="en-US" altLang="pl-PL" sz="1600" dirty="0"/>
              <a:t>analiza r</a:t>
            </a:r>
            <a:r>
              <a:rPr lang="en-US" altLang="en-US" sz="1600" dirty="0"/>
              <a:t>ó</a:t>
            </a:r>
            <a:r>
              <a:rPr lang="en-US" altLang="pl-PL" sz="1600" dirty="0"/>
              <a:t>wnowagi cia</a:t>
            </a:r>
            <a:r>
              <a:rPr lang="en-US" altLang="en-US" sz="1600" dirty="0"/>
              <a:t>ł</a:t>
            </a:r>
            <a:r>
              <a:rPr lang="en-US" altLang="pl-PL" sz="1600" dirty="0"/>
              <a:t>a w odniesieniu do 3 poziom</a:t>
            </a:r>
            <a:r>
              <a:rPr lang="en-US" altLang="en-US" sz="1600" dirty="0"/>
              <a:t>ó</a:t>
            </a:r>
            <a:r>
              <a:rPr lang="en-US" altLang="pl-PL" sz="1600" dirty="0"/>
              <a:t>w: r</a:t>
            </a:r>
            <a:r>
              <a:rPr lang="en-US" altLang="en-US" sz="1600" dirty="0"/>
              <a:t>ó</a:t>
            </a:r>
            <a:r>
              <a:rPr lang="en-US" altLang="pl-PL" sz="1600" dirty="0"/>
              <a:t>wnowaga, brak</a:t>
            </a:r>
            <a:r>
              <a:rPr lang="pl-PL" altLang="en-US" sz="1600" dirty="0"/>
              <a:t> </a:t>
            </a:r>
            <a:r>
              <a:rPr lang="en-US" altLang="pl-PL" sz="1600" dirty="0"/>
              <a:t>r</a:t>
            </a:r>
            <a:r>
              <a:rPr lang="en-US" altLang="en-US" sz="1600" dirty="0"/>
              <a:t>ó</a:t>
            </a:r>
            <a:r>
              <a:rPr lang="en-US" altLang="pl-PL" sz="1600" dirty="0"/>
              <a:t>wnowagi I, brak r</a:t>
            </a:r>
            <a:r>
              <a:rPr lang="en-US" altLang="en-US" sz="1600" dirty="0"/>
              <a:t>ó</a:t>
            </a:r>
            <a:r>
              <a:rPr lang="en-US" altLang="pl-PL" sz="1600" dirty="0"/>
              <a:t>wnowagi II</a:t>
            </a:r>
          </a:p>
          <a:p>
            <a:pPr>
              <a:lnSpc>
                <a:spcPct val="120000"/>
              </a:lnSpc>
            </a:pPr>
            <a:r>
              <a:rPr lang="en-US" altLang="pl-PL" sz="1600" dirty="0"/>
              <a:t>historia pomiar</a:t>
            </a:r>
            <a:r>
              <a:rPr lang="en-US" altLang="en-US" sz="1600" dirty="0"/>
              <a:t>ó</a:t>
            </a:r>
            <a:r>
              <a:rPr lang="en-US" altLang="pl-PL" sz="1600" dirty="0"/>
              <a:t>w sk</a:t>
            </a:r>
            <a:r>
              <a:rPr lang="en-US" altLang="en-US" sz="1600" dirty="0"/>
              <a:t>ł</a:t>
            </a:r>
            <a:r>
              <a:rPr lang="en-US" altLang="pl-PL" sz="1600" dirty="0"/>
              <a:t>adu cia</a:t>
            </a:r>
            <a:r>
              <a:rPr lang="en-US" altLang="en-US" sz="1600" dirty="0"/>
              <a:t>ł</a:t>
            </a:r>
            <a:r>
              <a:rPr lang="en-US" altLang="pl-PL" sz="1600" dirty="0"/>
              <a:t>a zaprezentowana na wykresie zmian sk</a:t>
            </a:r>
            <a:r>
              <a:rPr lang="en-US" altLang="en-US" sz="1600" dirty="0"/>
              <a:t>ł</a:t>
            </a:r>
            <a:r>
              <a:rPr lang="en-US" altLang="pl-PL" sz="1600" dirty="0"/>
              <a:t>adu cia</a:t>
            </a:r>
            <a:r>
              <a:rPr lang="en-US" altLang="en-US" sz="1600" dirty="0"/>
              <a:t>ł</a:t>
            </a:r>
            <a:r>
              <a:rPr lang="en-US" altLang="pl-PL" sz="1600" dirty="0"/>
              <a:t>a w</a:t>
            </a:r>
            <a:r>
              <a:rPr lang="pl-PL" altLang="en-US" sz="1600" dirty="0"/>
              <a:t> </a:t>
            </a:r>
            <a:r>
              <a:rPr lang="en-US" altLang="pl-PL" sz="1600" dirty="0"/>
              <a:t>czasie - por</a:t>
            </a:r>
            <a:r>
              <a:rPr lang="en-US" altLang="en-US" sz="1600" dirty="0"/>
              <a:t>ó</a:t>
            </a:r>
            <a:r>
              <a:rPr lang="en-US" altLang="pl-PL" sz="1600" dirty="0"/>
              <a:t>wnanie wyniku pomiaru aktualnego z wcze</a:t>
            </a:r>
            <a:r>
              <a:rPr lang="en-US" altLang="en-US" sz="1600" dirty="0"/>
              <a:t>ś</a:t>
            </a:r>
            <a:r>
              <a:rPr lang="en-US" altLang="pl-PL" sz="1600" dirty="0"/>
              <a:t>niejszymi</a:t>
            </a:r>
          </a:p>
          <a:p>
            <a:pPr>
              <a:lnSpc>
                <a:spcPct val="120000"/>
              </a:lnSpc>
            </a:pPr>
            <a:r>
              <a:rPr lang="en-US" altLang="pl-PL" sz="1600" dirty="0">
                <a:sym typeface="+mn-ea"/>
              </a:rPr>
              <a:t>przewodnik w formie tabeli, okre</a:t>
            </a:r>
            <a:r>
              <a:rPr lang="en-US" altLang="en-US" sz="1600" dirty="0">
                <a:sym typeface="+mn-ea"/>
              </a:rPr>
              <a:t>ś</a:t>
            </a:r>
            <a:r>
              <a:rPr lang="en-US" altLang="pl-PL" sz="1600" dirty="0">
                <a:sym typeface="+mn-ea"/>
              </a:rPr>
              <a:t>laj</a:t>
            </a:r>
            <a:r>
              <a:rPr lang="en-US" altLang="en-US" sz="1600" dirty="0">
                <a:sym typeface="+mn-ea"/>
              </a:rPr>
              <a:t>ą</a:t>
            </a:r>
            <a:r>
              <a:rPr lang="en-US" altLang="pl-PL" sz="1600" dirty="0">
                <a:sym typeface="+mn-ea"/>
              </a:rPr>
              <a:t>cy najwa</a:t>
            </a:r>
            <a:r>
              <a:rPr lang="en-US" altLang="en-US" sz="1600" dirty="0">
                <a:sym typeface="+mn-ea"/>
              </a:rPr>
              <a:t>ż</a:t>
            </a:r>
            <a:r>
              <a:rPr lang="en-US" altLang="pl-PL" sz="1600" dirty="0">
                <a:sym typeface="+mn-ea"/>
              </a:rPr>
              <a:t>niejsze cele do osi</a:t>
            </a:r>
            <a:r>
              <a:rPr lang="en-US" altLang="en-US" sz="1600" dirty="0">
                <a:sym typeface="+mn-ea"/>
              </a:rPr>
              <a:t>ą</a:t>
            </a:r>
            <a:r>
              <a:rPr lang="en-US" altLang="pl-PL" sz="1600" dirty="0">
                <a:sym typeface="+mn-ea"/>
              </a:rPr>
              <a:t>gni</a:t>
            </a:r>
            <a:r>
              <a:rPr lang="en-US" altLang="en-US" sz="1600" dirty="0">
                <a:sym typeface="+mn-ea"/>
              </a:rPr>
              <a:t>ę</a:t>
            </a:r>
            <a:r>
              <a:rPr lang="en-US" altLang="pl-PL" sz="1600" dirty="0">
                <a:sym typeface="+mn-ea"/>
              </a:rPr>
              <a:t>cia,</a:t>
            </a:r>
            <a:r>
              <a:rPr lang="pl-PL" altLang="en-US" sz="1600" dirty="0">
                <a:sym typeface="+mn-ea"/>
              </a:rPr>
              <a:t> </a:t>
            </a:r>
            <a:r>
              <a:rPr lang="en-US" altLang="pl-PL" sz="1600" dirty="0">
                <a:sym typeface="+mn-ea"/>
              </a:rPr>
              <a:t>wytyczne odno</a:t>
            </a:r>
            <a:r>
              <a:rPr lang="en-US" altLang="en-US" sz="1600" dirty="0">
                <a:sym typeface="+mn-ea"/>
              </a:rPr>
              <a:t>ś</a:t>
            </a:r>
            <a:r>
              <a:rPr lang="en-US" altLang="pl-PL" sz="1600" dirty="0">
                <a:sym typeface="+mn-ea"/>
              </a:rPr>
              <a:t>nie zmiany masy i sk</a:t>
            </a:r>
            <a:r>
              <a:rPr lang="en-US" altLang="en-US" sz="1600" dirty="0">
                <a:sym typeface="+mn-ea"/>
              </a:rPr>
              <a:t>ł</a:t>
            </a:r>
            <a:r>
              <a:rPr lang="en-US" altLang="pl-PL" sz="1600" dirty="0">
                <a:sym typeface="+mn-ea"/>
              </a:rPr>
              <a:t>adu cia</a:t>
            </a:r>
            <a:r>
              <a:rPr lang="en-US" altLang="en-US" sz="1600" dirty="0">
                <a:sym typeface="+mn-ea"/>
              </a:rPr>
              <a:t>ł</a:t>
            </a:r>
            <a:r>
              <a:rPr lang="en-US" altLang="pl-PL" sz="1600" dirty="0">
                <a:sym typeface="+mn-ea"/>
              </a:rPr>
              <a:t>a</a:t>
            </a:r>
            <a:endParaRPr lang="en-US" altLang="pl-PL" sz="1600" dirty="0"/>
          </a:p>
          <a:p>
            <a:pPr marL="0" indent="0">
              <a:lnSpc>
                <a:spcPct val="120000"/>
              </a:lnSpc>
              <a:buNone/>
            </a:pPr>
            <a:r>
              <a:rPr lang="pl-PL" altLang="en-US" sz="1600" b="1" dirty="0"/>
              <a:t>--&gt;</a:t>
            </a:r>
            <a:r>
              <a:rPr lang="pl-PL" altLang="en-US" sz="1600" dirty="0"/>
              <a:t> </a:t>
            </a:r>
            <a:r>
              <a:rPr lang="en-US" altLang="pl-PL" sz="1600" b="1" dirty="0"/>
              <a:t>system zdalnego wsparcia Accuniq</a:t>
            </a:r>
            <a:r>
              <a:rPr lang="en-US" altLang="pl-PL" sz="1600" dirty="0"/>
              <a:t> - mo</a:t>
            </a:r>
            <a:r>
              <a:rPr lang="en-US" altLang="en-US" sz="1600" dirty="0"/>
              <a:t>ż</a:t>
            </a:r>
            <a:r>
              <a:rPr lang="en-US" altLang="pl-PL" sz="1600" dirty="0"/>
              <a:t>liwo</a:t>
            </a:r>
            <a:r>
              <a:rPr lang="en-US" altLang="en-US" sz="1600" dirty="0"/>
              <a:t>ść</a:t>
            </a:r>
            <a:r>
              <a:rPr lang="en-US" altLang="pl-PL" sz="1600" dirty="0"/>
              <a:t> zdalnego po</a:t>
            </a:r>
            <a:r>
              <a:rPr lang="en-US" altLang="en-US" sz="1600" dirty="0"/>
              <a:t>łą</a:t>
            </a:r>
            <a:r>
              <a:rPr lang="en-US" altLang="pl-PL" sz="1600" dirty="0"/>
              <a:t>czenia si</a:t>
            </a:r>
            <a:r>
              <a:rPr lang="en-US" altLang="en-US" sz="1600" dirty="0"/>
              <a:t>ę</a:t>
            </a:r>
            <a:r>
              <a:rPr lang="en-US" altLang="pl-PL" sz="1600" dirty="0"/>
              <a:t> </a:t>
            </a:r>
            <a:r>
              <a:rPr lang="pl-PL" altLang="en-US" sz="1600" dirty="0"/>
              <a:t> </a:t>
            </a:r>
            <a:r>
              <a:rPr lang="en-US" altLang="pl-PL" sz="1600" dirty="0"/>
              <a:t>zin</a:t>
            </a:r>
            <a:r>
              <a:rPr lang="en-US" altLang="en-US" sz="1600" dirty="0"/>
              <a:t>ż</a:t>
            </a:r>
            <a:r>
              <a:rPr lang="en-US" altLang="pl-PL" sz="1600" dirty="0"/>
              <a:t>ynierami, kt</a:t>
            </a:r>
            <a:r>
              <a:rPr lang="en-US" altLang="en-US" sz="1600" dirty="0"/>
              <a:t>ó</a:t>
            </a:r>
            <a:r>
              <a:rPr lang="en-US" altLang="pl-PL" sz="1600" dirty="0"/>
              <a:t>rzy mog</a:t>
            </a:r>
            <a:r>
              <a:rPr lang="en-US" altLang="en-US" sz="1600" dirty="0"/>
              <a:t>ą</a:t>
            </a:r>
            <a:r>
              <a:rPr lang="en-US" altLang="pl-PL" sz="1600" dirty="0"/>
              <a:t> zdalnie zdiagnozowa</a:t>
            </a:r>
            <a:r>
              <a:rPr lang="en-US" altLang="en-US" sz="1600" dirty="0"/>
              <a:t>ć</a:t>
            </a:r>
            <a:r>
              <a:rPr lang="en-US" altLang="pl-PL" sz="1600" dirty="0"/>
              <a:t> i rozwi</a:t>
            </a:r>
            <a:r>
              <a:rPr lang="en-US" altLang="en-US" sz="1600" dirty="0"/>
              <a:t>ą</a:t>
            </a:r>
            <a:r>
              <a:rPr lang="en-US" altLang="pl-PL" sz="1600" dirty="0"/>
              <a:t>za</a:t>
            </a:r>
            <a:r>
              <a:rPr lang="en-US" altLang="en-US" sz="1600" dirty="0"/>
              <a:t>ć</a:t>
            </a:r>
            <a:r>
              <a:rPr lang="en-US" altLang="pl-PL" sz="1600" dirty="0"/>
              <a:t> problem</a:t>
            </a:r>
          </a:p>
          <a:p>
            <a:pPr>
              <a:lnSpc>
                <a:spcPct val="120000"/>
              </a:lnSpc>
            </a:pPr>
            <a:endParaRPr lang="en-US" altLang="pl-PL"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Accuniq</a:t>
            </a:r>
            <a:r>
              <a:rPr lang="pl-PL" dirty="0"/>
              <a:t> BC380</a:t>
            </a:r>
          </a:p>
        </p:txBody>
      </p:sp>
      <p:sp>
        <p:nvSpPr>
          <p:cNvPr id="3" name="Symbol zastępczy zawartości 2"/>
          <p:cNvSpPr>
            <a:spLocks noGrp="1"/>
          </p:cNvSpPr>
          <p:nvPr>
            <p:ph idx="1"/>
          </p:nvPr>
        </p:nvSpPr>
        <p:spPr>
          <a:xfrm>
            <a:off x="467544" y="1340768"/>
            <a:ext cx="8229600" cy="4525963"/>
          </a:xfrm>
        </p:spPr>
        <p:txBody>
          <a:bodyPr>
            <a:noAutofit/>
          </a:bodyPr>
          <a:lstStyle/>
          <a:p>
            <a:r>
              <a:rPr lang="pl-PL" sz="1600" b="1" dirty="0"/>
              <a:t>wyrób medyczny do użytku profesjonalnego </a:t>
            </a:r>
            <a:r>
              <a:rPr lang="pl-PL" sz="1600" dirty="0"/>
              <a:t>- zgodny z wymogami dyrektywy medycznej, </a:t>
            </a:r>
            <a:r>
              <a:rPr lang="pl-PL" sz="1600" b="1" dirty="0"/>
              <a:t>analizator składu ciała z wbudowaną wagą; </a:t>
            </a:r>
          </a:p>
          <a:p>
            <a:r>
              <a:rPr lang="pl-PL" sz="1600" dirty="0"/>
              <a:t>w badaniach </a:t>
            </a:r>
            <a:r>
              <a:rPr lang="pl-PL" sz="1600" b="1" dirty="0"/>
              <a:t>98 % dokładności względem złotego standardu</a:t>
            </a:r>
            <a:r>
              <a:rPr lang="pl-PL" sz="1600" dirty="0"/>
              <a:t> (</a:t>
            </a:r>
            <a:r>
              <a:rPr lang="pl-PL" sz="1600" dirty="0" err="1"/>
              <a:t>Dexa</a:t>
            </a:r>
            <a:r>
              <a:rPr lang="pl-PL" sz="1600" dirty="0"/>
              <a:t>)</a:t>
            </a:r>
            <a:endParaRPr lang="pl-PL" sz="1600" b="1" dirty="0"/>
          </a:p>
          <a:p>
            <a:r>
              <a:rPr lang="pl-PL" sz="1600" dirty="0"/>
              <a:t>8 wbudowanych elektrod – pozwala badać </a:t>
            </a:r>
            <a:r>
              <a:rPr lang="pl-PL" sz="1600" b="1" dirty="0"/>
              <a:t>skład całego ciała i z podziałem na segmenty ciała;</a:t>
            </a:r>
          </a:p>
          <a:p>
            <a:r>
              <a:rPr lang="pl-PL" sz="1600" b="1" dirty="0"/>
              <a:t>3 częstotliwości pomiarowe </a:t>
            </a:r>
            <a:r>
              <a:rPr lang="pl-PL" sz="1600" dirty="0"/>
              <a:t>- informacja o wodzie wewnątrz- i pozakomórkowej (5, 50, 250kHz);</a:t>
            </a:r>
          </a:p>
          <a:p>
            <a:r>
              <a:rPr lang="pl-PL" sz="1600" dirty="0"/>
              <a:t>oferuje dwa rodzaje wydruków: </a:t>
            </a:r>
            <a:r>
              <a:rPr lang="pl-PL" sz="1600" b="1" dirty="0"/>
              <a:t>raport z wynikami w formacie paragonu </a:t>
            </a:r>
            <a:r>
              <a:rPr lang="pl-PL" sz="1600" dirty="0"/>
              <a:t>(drukarka termiczna), </a:t>
            </a:r>
            <a:r>
              <a:rPr lang="pl-PL" sz="1600" b="1" dirty="0"/>
              <a:t>kolorowy</a:t>
            </a:r>
            <a:r>
              <a:rPr lang="pl-PL" sz="1600" dirty="0"/>
              <a:t> </a:t>
            </a:r>
            <a:r>
              <a:rPr lang="pl-PL" sz="1600" b="1" dirty="0"/>
              <a:t>raport z w formacie A4</a:t>
            </a:r>
            <a:r>
              <a:rPr lang="pl-PL" sz="1600" dirty="0"/>
              <a:t> (z oprogramowania </a:t>
            </a:r>
            <a:r>
              <a:rPr lang="pl-PL" sz="1600" b="1" dirty="0" err="1"/>
              <a:t>Accuniq</a:t>
            </a:r>
            <a:r>
              <a:rPr lang="pl-PL" sz="1600" b="1" dirty="0"/>
              <a:t> Manager </a:t>
            </a:r>
            <a:r>
              <a:rPr lang="pl-PL" sz="1600" dirty="0"/>
              <a:t>znajdującego się w zestawie); </a:t>
            </a:r>
          </a:p>
          <a:p>
            <a:r>
              <a:rPr lang="pl-PL" sz="1600" dirty="0"/>
              <a:t>dodatkowo </a:t>
            </a:r>
            <a:r>
              <a:rPr lang="pl-PL" sz="1600" b="1" dirty="0"/>
              <a:t>niezbędne: wzrostomierz</a:t>
            </a:r>
            <a:r>
              <a:rPr lang="pl-PL" sz="1600" dirty="0"/>
              <a:t> ( wysokość ciała powinna być podana z dokładnością do 0,5 cm), </a:t>
            </a:r>
            <a:r>
              <a:rPr lang="pl-PL" sz="1600" b="1" dirty="0"/>
              <a:t>rolki papieru termicznego </a:t>
            </a:r>
            <a:r>
              <a:rPr lang="pl-PL" sz="1600" dirty="0"/>
              <a:t>lub/i </a:t>
            </a:r>
            <a:r>
              <a:rPr lang="pl-PL" sz="1600" b="1" dirty="0"/>
              <a:t>drukarka A4;</a:t>
            </a:r>
          </a:p>
          <a:p>
            <a:r>
              <a:rPr lang="pl-PL" sz="1600" dirty="0"/>
              <a:t>opcjonalne: </a:t>
            </a:r>
            <a:r>
              <a:rPr lang="pl-PL" sz="1600" b="1" dirty="0"/>
              <a:t>kompatybilny ciśnieniomierz </a:t>
            </a:r>
            <a:r>
              <a:rPr lang="pl-PL" sz="1600" b="1" dirty="0" err="1"/>
              <a:t>Accuniq</a:t>
            </a:r>
            <a:r>
              <a:rPr lang="pl-PL" sz="1600" b="1" dirty="0"/>
              <a:t> BP250</a:t>
            </a:r>
            <a:endParaRPr lang="pl-PL" sz="1600" dirty="0"/>
          </a:p>
          <a:p>
            <a:pPr marL="0" indent="0">
              <a:buNone/>
            </a:pPr>
            <a:endParaRPr lang="pl-PL"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Analiza składu segmentów ciała</a:t>
            </a:r>
          </a:p>
        </p:txBody>
      </p:sp>
      <p:sp>
        <p:nvSpPr>
          <p:cNvPr id="3" name="Symbol zastępczy zawartości 2"/>
          <p:cNvSpPr>
            <a:spLocks noGrp="1"/>
          </p:cNvSpPr>
          <p:nvPr>
            <p:ph idx="1"/>
          </p:nvPr>
        </p:nvSpPr>
        <p:spPr>
          <a:xfrm>
            <a:off x="344170" y="1413510"/>
            <a:ext cx="8496935" cy="4526280"/>
          </a:xfrm>
        </p:spPr>
        <p:txBody>
          <a:bodyPr>
            <a:noAutofit/>
          </a:bodyPr>
          <a:lstStyle/>
          <a:p>
            <a:pPr marL="0" indent="0">
              <a:lnSpc>
                <a:spcPct val="120000"/>
              </a:lnSpc>
              <a:buNone/>
            </a:pPr>
            <a:r>
              <a:rPr lang="pl-PL" altLang="en-US" sz="1600" b="1" dirty="0"/>
              <a:t>Analiza okolicy brzusznej</a:t>
            </a:r>
            <a:endParaRPr lang="en-US" altLang="pl-PL" sz="1600" b="1" dirty="0"/>
          </a:p>
          <a:p>
            <a:pPr>
              <a:lnSpc>
                <a:spcPct val="120000"/>
              </a:lnSpc>
            </a:pPr>
            <a:r>
              <a:rPr lang="en-US" altLang="pl-PL" sz="1600" b="1" dirty="0"/>
              <a:t>VFA</a:t>
            </a:r>
            <a:r>
              <a:rPr lang="en-US" altLang="pl-PL" sz="1600" dirty="0"/>
              <a:t> (Visceral Fat Area) - obszar tk. t</a:t>
            </a:r>
            <a:r>
              <a:rPr lang="en-US" altLang="en-US" sz="1600" dirty="0"/>
              <a:t>ł</a:t>
            </a:r>
            <a:r>
              <a:rPr lang="en-US" altLang="pl-PL" sz="1600" dirty="0"/>
              <a:t>uszczowej wisceralnej, w odniesieniu</a:t>
            </a:r>
            <a:r>
              <a:rPr lang="pl-PL" altLang="en-US" sz="1600" dirty="0"/>
              <a:t> </a:t>
            </a:r>
            <a:r>
              <a:rPr lang="en-US" altLang="pl-PL" sz="1600" dirty="0"/>
              <a:t>do norm [cm2]</a:t>
            </a:r>
          </a:p>
          <a:p>
            <a:pPr>
              <a:lnSpc>
                <a:spcPct val="120000"/>
              </a:lnSpc>
            </a:pPr>
            <a:r>
              <a:rPr lang="en-US" altLang="pl-PL" sz="1600" b="1" dirty="0"/>
              <a:t>VFL</a:t>
            </a:r>
            <a:r>
              <a:rPr lang="en-US" altLang="pl-PL" sz="1600" dirty="0"/>
              <a:t> (Visceral Fat Level) - poziom tk. t</a:t>
            </a:r>
            <a:r>
              <a:rPr lang="en-US" altLang="en-US" sz="1600" dirty="0"/>
              <a:t>ł</a:t>
            </a:r>
            <a:r>
              <a:rPr lang="en-US" altLang="pl-PL" sz="1600" dirty="0"/>
              <a:t>uszczowej wisceralnej, w odniesieniu</a:t>
            </a:r>
            <a:r>
              <a:rPr lang="pl-PL" altLang="en-US" sz="1600" dirty="0"/>
              <a:t> </a:t>
            </a:r>
            <a:r>
              <a:rPr lang="en-US" altLang="pl-PL" sz="1600" dirty="0"/>
              <a:t>do norm</a:t>
            </a:r>
          </a:p>
          <a:p>
            <a:pPr>
              <a:lnSpc>
                <a:spcPct val="120000"/>
              </a:lnSpc>
            </a:pPr>
            <a:r>
              <a:rPr lang="en-US" altLang="pl-PL" sz="1600" dirty="0"/>
              <a:t>masa tkanki t</a:t>
            </a:r>
            <a:r>
              <a:rPr lang="en-US" altLang="en-US" sz="1600" dirty="0"/>
              <a:t>ł</a:t>
            </a:r>
            <a:r>
              <a:rPr lang="en-US" altLang="pl-PL" sz="1600" dirty="0"/>
              <a:t>uszczowej wisceralnej [kg]</a:t>
            </a:r>
          </a:p>
          <a:p>
            <a:pPr>
              <a:lnSpc>
                <a:spcPct val="120000"/>
              </a:lnSpc>
            </a:pPr>
            <a:r>
              <a:rPr lang="en-US" altLang="pl-PL" sz="1600" b="1" dirty="0"/>
              <a:t>AC</a:t>
            </a:r>
            <a:r>
              <a:rPr lang="en-US" altLang="pl-PL" sz="1600" dirty="0"/>
              <a:t> (Abdominal Circumference) - szacunkowa warto</a:t>
            </a:r>
            <a:r>
              <a:rPr lang="en-US" altLang="en-US" sz="1600" dirty="0"/>
              <a:t>ść</a:t>
            </a:r>
            <a:r>
              <a:rPr lang="en-US" altLang="pl-PL" sz="1600" dirty="0"/>
              <a:t> obwodu brzucha na</a:t>
            </a:r>
            <a:r>
              <a:rPr lang="pl-PL" altLang="en-US" sz="1600" dirty="0"/>
              <a:t> </a:t>
            </a:r>
            <a:r>
              <a:rPr lang="en-US" altLang="pl-PL" sz="1600" dirty="0"/>
              <a:t>wysoko</a:t>
            </a:r>
            <a:r>
              <a:rPr lang="en-US" altLang="en-US" sz="1600" dirty="0"/>
              <a:t>ś</a:t>
            </a:r>
            <a:r>
              <a:rPr lang="en-US" altLang="pl-PL" sz="1600" dirty="0"/>
              <a:t>ci p</a:t>
            </a:r>
            <a:r>
              <a:rPr lang="en-US" altLang="en-US" sz="1600" dirty="0"/>
              <a:t>ę</a:t>
            </a:r>
            <a:r>
              <a:rPr lang="en-US" altLang="pl-PL" sz="1600" dirty="0"/>
              <a:t>pka [cm]</a:t>
            </a:r>
          </a:p>
          <a:p>
            <a:pPr>
              <a:lnSpc>
                <a:spcPct val="120000"/>
              </a:lnSpc>
            </a:pPr>
            <a:r>
              <a:rPr lang="en-US" altLang="pl-PL" sz="1600" b="1" dirty="0"/>
              <a:t>WHR</a:t>
            </a:r>
            <a:r>
              <a:rPr lang="en-US" altLang="pl-PL" sz="1600" dirty="0"/>
              <a:t> (Waist Hip Ratio) - szacunkowa warto</a:t>
            </a:r>
            <a:r>
              <a:rPr lang="en-US" altLang="en-US" sz="1600" dirty="0"/>
              <a:t>ść</a:t>
            </a:r>
            <a:r>
              <a:rPr lang="en-US" altLang="pl-PL" sz="1600" dirty="0"/>
              <a:t> stosunku obwodu talii do</a:t>
            </a:r>
            <a:r>
              <a:rPr lang="pl-PL" altLang="en-US" sz="1600" dirty="0"/>
              <a:t> </a:t>
            </a:r>
            <a:r>
              <a:rPr lang="en-US" altLang="pl-PL" sz="1600" dirty="0"/>
              <a:t>obwodu bioder</a:t>
            </a:r>
          </a:p>
          <a:p>
            <a:pPr>
              <a:lnSpc>
                <a:spcPct val="120000"/>
              </a:lnSpc>
            </a:pPr>
            <a:endParaRPr lang="en-US" altLang="pl-PL" sz="1600" dirty="0"/>
          </a:p>
          <a:p>
            <a:pPr marL="0" indent="0">
              <a:lnSpc>
                <a:spcPct val="120000"/>
              </a:lnSpc>
              <a:buNone/>
            </a:pPr>
            <a:r>
              <a:rPr lang="pl-PL" altLang="en-US" sz="1600" b="1" dirty="0"/>
              <a:t>Analiza segmentalna</a:t>
            </a:r>
            <a:endParaRPr lang="en-US" altLang="pl-PL" sz="1600" b="1" dirty="0"/>
          </a:p>
          <a:p>
            <a:pPr>
              <a:lnSpc>
                <a:spcPct val="120000"/>
              </a:lnSpc>
            </a:pPr>
            <a:r>
              <a:rPr lang="en-US" altLang="pl-PL" sz="1600" b="1" dirty="0"/>
              <a:t>SLM</a:t>
            </a:r>
            <a:r>
              <a:rPr lang="en-US" altLang="pl-PL" sz="1600" dirty="0"/>
              <a:t> (Soft Lean Mass) - masa tkanki mi</a:t>
            </a:r>
            <a:r>
              <a:rPr lang="en-US" altLang="en-US" sz="1600" dirty="0"/>
              <a:t>ę</a:t>
            </a:r>
            <a:r>
              <a:rPr lang="en-US" altLang="pl-PL" sz="1600" dirty="0"/>
              <a:t>kkiej bezt</a:t>
            </a:r>
            <a:r>
              <a:rPr lang="en-US" altLang="en-US" sz="1600" dirty="0"/>
              <a:t>ł</a:t>
            </a:r>
            <a:r>
              <a:rPr lang="en-US" altLang="pl-PL" sz="1600" dirty="0"/>
              <a:t>uszczowej [kg] zaprezentowana na</a:t>
            </a:r>
            <a:r>
              <a:rPr lang="pl-PL" altLang="en-US" sz="1600" dirty="0"/>
              <a:t> </a:t>
            </a:r>
            <a:r>
              <a:rPr lang="en-US" altLang="pl-PL" sz="1600" dirty="0"/>
              <a:t>wykresie r</a:t>
            </a:r>
            <a:r>
              <a:rPr lang="en-US" altLang="en-US" sz="1600" dirty="0"/>
              <a:t>ó</a:t>
            </a:r>
            <a:r>
              <a:rPr lang="en-US" altLang="pl-PL" sz="1600" dirty="0"/>
              <a:t>wnowagi w segmentach cia</a:t>
            </a:r>
            <a:r>
              <a:rPr lang="en-US" altLang="en-US" sz="1600" dirty="0"/>
              <a:t>ł</a:t>
            </a:r>
            <a:r>
              <a:rPr lang="en-US" altLang="pl-PL" sz="1600" dirty="0"/>
              <a:t>a</a:t>
            </a:r>
          </a:p>
          <a:p>
            <a:pPr>
              <a:lnSpc>
                <a:spcPct val="120000"/>
              </a:lnSpc>
            </a:pPr>
            <a:r>
              <a:rPr lang="en-US" altLang="pl-PL" sz="1600" b="1" dirty="0"/>
              <a:t>SLM</a:t>
            </a:r>
            <a:r>
              <a:rPr lang="en-US" altLang="pl-PL" sz="1600" dirty="0"/>
              <a:t> (Soft Lean Mass) - masa tkanki mi</a:t>
            </a:r>
            <a:r>
              <a:rPr lang="en-US" altLang="en-US" sz="1600" dirty="0"/>
              <a:t>ę</a:t>
            </a:r>
            <a:r>
              <a:rPr lang="en-US" altLang="pl-PL" sz="1600" dirty="0"/>
              <a:t>kkiej bezt</a:t>
            </a:r>
            <a:r>
              <a:rPr lang="en-US" altLang="en-US" sz="1600" dirty="0"/>
              <a:t>ł</a:t>
            </a:r>
            <a:r>
              <a:rPr lang="en-US" altLang="pl-PL" sz="1600" dirty="0"/>
              <a:t>uszczowej [kg] w odniesieniu do</a:t>
            </a:r>
            <a:r>
              <a:rPr lang="pl-PL" altLang="en-US" sz="1600" dirty="0"/>
              <a:t> </a:t>
            </a:r>
            <a:r>
              <a:rPr lang="en-US" altLang="pl-PL" sz="1600" dirty="0"/>
              <a:t>poziom</a:t>
            </a:r>
            <a:r>
              <a:rPr lang="en-US" altLang="en-US" sz="1600" dirty="0"/>
              <a:t>ó</a:t>
            </a:r>
            <a:r>
              <a:rPr lang="en-US" altLang="pl-PL" sz="1600" dirty="0"/>
              <a:t>w: poni</a:t>
            </a:r>
            <a:r>
              <a:rPr lang="en-US" altLang="en-US" sz="1600" dirty="0"/>
              <a:t>ż</a:t>
            </a:r>
            <a:r>
              <a:rPr lang="en-US" altLang="pl-PL" sz="1600" dirty="0"/>
              <a:t>ej, w normie, fit, mocne umi</a:t>
            </a:r>
            <a:r>
              <a:rPr lang="en-US" altLang="en-US" sz="1600" dirty="0"/>
              <a:t>ęś</a:t>
            </a:r>
            <a:r>
              <a:rPr lang="en-US" altLang="pl-PL" sz="1600" dirty="0"/>
              <a:t>nienie</a:t>
            </a:r>
          </a:p>
          <a:p>
            <a:pPr>
              <a:lnSpc>
                <a:spcPct val="120000"/>
              </a:lnSpc>
            </a:pPr>
            <a:r>
              <a:rPr lang="en-US" altLang="pl-PL" sz="1600" b="1" dirty="0"/>
              <a:t>MBF </a:t>
            </a:r>
            <a:r>
              <a:rPr lang="en-US" altLang="pl-PL" sz="1600" dirty="0"/>
              <a:t>(Mass of Body Fat) - masa tkanki t</a:t>
            </a:r>
            <a:r>
              <a:rPr lang="en-US" altLang="en-US" sz="1600" dirty="0"/>
              <a:t>ł</a:t>
            </a:r>
            <a:r>
              <a:rPr lang="en-US" altLang="pl-PL" sz="1600" dirty="0"/>
              <a:t>uszczowej [kg] zaprezentowana na wykresie</a:t>
            </a:r>
            <a:r>
              <a:rPr lang="pl-PL" altLang="en-US" sz="1600" dirty="0"/>
              <a:t> </a:t>
            </a:r>
            <a:r>
              <a:rPr lang="en-US" altLang="pl-PL" sz="1600" dirty="0"/>
              <a:t>r</a:t>
            </a:r>
            <a:r>
              <a:rPr lang="en-US" altLang="en-US" sz="1600" dirty="0"/>
              <a:t>ó</a:t>
            </a:r>
            <a:r>
              <a:rPr lang="en-US" altLang="pl-PL" sz="1600" dirty="0"/>
              <a:t>wnowagi w segmentach cia</a:t>
            </a:r>
            <a:r>
              <a:rPr lang="en-US" altLang="en-US" sz="1600" dirty="0"/>
              <a:t>ł</a:t>
            </a:r>
            <a:r>
              <a:rPr lang="en-US" altLang="pl-PL" sz="1600" dirty="0"/>
              <a:t>a</a:t>
            </a:r>
          </a:p>
          <a:p>
            <a:pPr>
              <a:lnSpc>
                <a:spcPct val="120000"/>
              </a:lnSpc>
            </a:pPr>
            <a:r>
              <a:rPr lang="en-US" altLang="pl-PL" sz="1600" dirty="0"/>
              <a:t>impedancja dla wszystkich cz</a:t>
            </a:r>
            <a:r>
              <a:rPr lang="en-US" altLang="en-US" sz="1600" dirty="0"/>
              <a:t>ę</a:t>
            </a:r>
            <a:r>
              <a:rPr lang="en-US" altLang="pl-PL" sz="1600" dirty="0"/>
              <a:t>stotliwo</a:t>
            </a:r>
            <a:r>
              <a:rPr lang="en-US" altLang="en-US" sz="1600" dirty="0"/>
              <a:t>ś</a:t>
            </a:r>
            <a:r>
              <a:rPr lang="en-US" altLang="pl-PL" sz="1600" dirty="0"/>
              <a:t>ci [Ω]</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1619672" y="306070"/>
            <a:ext cx="5724788" cy="1080135"/>
          </a:xfrm>
          <a:prstGeom prst="rect">
            <a:avLst/>
          </a:prstGeom>
        </p:spPr>
      </p:pic>
      <p:sp>
        <p:nvSpPr>
          <p:cNvPr id="3" name="Symbol zastępczy zawartości 2"/>
          <p:cNvSpPr>
            <a:spLocks noGrp="1"/>
          </p:cNvSpPr>
          <p:nvPr>
            <p:ph idx="1"/>
          </p:nvPr>
        </p:nvSpPr>
        <p:spPr>
          <a:xfrm>
            <a:off x="440171" y="1600200"/>
            <a:ext cx="8229600" cy="4525963"/>
          </a:xfrm>
        </p:spPr>
        <p:txBody>
          <a:bodyPr>
            <a:normAutofit/>
          </a:bodyPr>
          <a:lstStyle/>
          <a:p>
            <a:pPr marL="0" indent="0">
              <a:buNone/>
            </a:pPr>
            <a:r>
              <a:rPr lang="pl-PL" sz="1600" dirty="0"/>
              <a:t>Analizatory składu ciała ACCUNIQ dokładnie mierzą </a:t>
            </a:r>
            <a:r>
              <a:rPr lang="pl-PL" sz="1600" dirty="0" err="1"/>
              <a:t>bioimpedancję</a:t>
            </a:r>
            <a:r>
              <a:rPr lang="pl-PL" sz="1600" dirty="0"/>
              <a:t> technologią BIA opartą na </a:t>
            </a:r>
            <a:r>
              <a:rPr lang="pl-PL" sz="1600" b="1" dirty="0"/>
              <a:t>czterosegmentowym modelu</a:t>
            </a:r>
            <a:r>
              <a:rPr lang="pl-PL" sz="1600" dirty="0"/>
              <a:t>, a następnie uwzględniają naukowo zweryfikowane algorytmy ACCUNIQ w celu obliczenia głównych parametrów składu ciała. </a:t>
            </a:r>
          </a:p>
          <a:p>
            <a:pPr marL="0" indent="0">
              <a:buNone/>
            </a:pPr>
            <a:r>
              <a:rPr lang="pl-PL" sz="1600" dirty="0"/>
              <a:t>Empiryczne modele regresji są specyficzne dla konkretnych populacji. Wzory BIA przed zastosowaniem są weryfikowane w oparciu o metody referencyjne/ kontrolne dla danej populacji. </a:t>
            </a:r>
          </a:p>
        </p:txBody>
      </p:sp>
      <p:pic>
        <p:nvPicPr>
          <p:cNvPr id="4" name="Obraz 3"/>
          <p:cNvPicPr>
            <a:picLocks noChangeAspect="1"/>
          </p:cNvPicPr>
          <p:nvPr/>
        </p:nvPicPr>
        <p:blipFill>
          <a:blip r:embed="rId3"/>
          <a:stretch>
            <a:fillRect/>
          </a:stretch>
        </p:blipFill>
        <p:spPr>
          <a:xfrm>
            <a:off x="6206583" y="3933056"/>
            <a:ext cx="2463188" cy="1228972"/>
          </a:xfrm>
          <a:prstGeom prst="rect">
            <a:avLst/>
          </a:prstGeom>
        </p:spPr>
      </p:pic>
      <p:pic>
        <p:nvPicPr>
          <p:cNvPr id="5" name="Obraz 4"/>
          <p:cNvPicPr>
            <a:picLocks noChangeAspect="1"/>
          </p:cNvPicPr>
          <p:nvPr/>
        </p:nvPicPr>
        <p:blipFill>
          <a:blip r:embed="rId4"/>
          <a:stretch>
            <a:fillRect/>
          </a:stretch>
        </p:blipFill>
        <p:spPr>
          <a:xfrm>
            <a:off x="457200" y="3204696"/>
            <a:ext cx="5724788" cy="292146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BC380_raport_paragon"/>
          <p:cNvPicPr>
            <a:picLocks noChangeAspect="1"/>
          </p:cNvPicPr>
          <p:nvPr/>
        </p:nvPicPr>
        <p:blipFill>
          <a:blip r:embed="rId2"/>
          <a:stretch>
            <a:fillRect/>
          </a:stretch>
        </p:blipFill>
        <p:spPr>
          <a:xfrm>
            <a:off x="4572000" y="404495"/>
            <a:ext cx="4506595" cy="6106795"/>
          </a:xfrm>
          <a:prstGeom prst="rect">
            <a:avLst/>
          </a:prstGeom>
        </p:spPr>
      </p:pic>
      <p:pic>
        <p:nvPicPr>
          <p:cNvPr id="7" name="Symbol zastępczy zawartości 6" descr="raport a4"/>
          <p:cNvPicPr>
            <a:picLocks noGrp="1" noChangeAspect="1"/>
          </p:cNvPicPr>
          <p:nvPr>
            <p:ph idx="1"/>
          </p:nvPr>
        </p:nvPicPr>
        <p:blipFill>
          <a:blip r:embed="rId3"/>
          <a:stretch>
            <a:fillRect/>
          </a:stretch>
        </p:blipFill>
        <p:spPr>
          <a:xfrm>
            <a:off x="324485" y="518795"/>
            <a:ext cx="4193540" cy="593280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755576" y="4254687"/>
            <a:ext cx="7776864" cy="2306955"/>
          </a:xfrm>
          <a:prstGeom prst="rect">
            <a:avLst/>
          </a:prstGeom>
          <a:noFill/>
        </p:spPr>
        <p:txBody>
          <a:bodyPr wrap="square" rtlCol="0">
            <a:spAutoFit/>
          </a:bodyPr>
          <a:lstStyle/>
          <a:p>
            <a:r>
              <a:rPr lang="pl-PL" sz="1600" b="1" dirty="0"/>
              <a:t>Masa tkanki tłuszczowej</a:t>
            </a:r>
            <a:r>
              <a:rPr lang="pl-PL" sz="1600" dirty="0"/>
              <a:t> powinna znajdować się w przedziale optymalnym. </a:t>
            </a:r>
          </a:p>
          <a:p>
            <a:r>
              <a:rPr lang="pl-PL" sz="1600" dirty="0"/>
              <a:t>Zarówno jej nadmiar jak i niedobór są stanem niekorzystnym dla organizmu. </a:t>
            </a:r>
          </a:p>
          <a:p>
            <a:r>
              <a:rPr lang="pl-PL" sz="1600" dirty="0"/>
              <a:t>Tkanka tłuszczowa bierze udział między innymi w tworzeniu hormonów, a także stanowi zapas energetyczny, także jej odpowiedni poziom jest konieczny, aby organizm mógł sprawnie pracować. Z kolei nadmiar tkanki tłuszczowej jest odbierany przez organizm jako czynnik pro zapalny i w momencie przekroczenia zakresu normalnego, w organizmie stale toczą się procesy zapalne, uniemożliwiające jego normalną, sprawną pracę.</a:t>
            </a:r>
          </a:p>
          <a:p>
            <a:endParaRPr lang="pl-PL" sz="1600" dirty="0"/>
          </a:p>
          <a:p>
            <a:endParaRPr lang="pl-PL" sz="1600" dirty="0"/>
          </a:p>
        </p:txBody>
      </p:sp>
      <p:sp>
        <p:nvSpPr>
          <p:cNvPr id="5" name="Pole tekstowe 4"/>
          <p:cNvSpPr txBox="1"/>
          <p:nvPr/>
        </p:nvSpPr>
        <p:spPr>
          <a:xfrm>
            <a:off x="683568" y="620688"/>
            <a:ext cx="7776864" cy="1323439"/>
          </a:xfrm>
          <a:prstGeom prst="rect">
            <a:avLst/>
          </a:prstGeom>
          <a:noFill/>
        </p:spPr>
        <p:txBody>
          <a:bodyPr wrap="square" rtlCol="0">
            <a:spAutoFit/>
          </a:bodyPr>
          <a:lstStyle/>
          <a:p>
            <a:r>
              <a:rPr lang="pl-PL" sz="1600" dirty="0"/>
              <a:t>Prezentacja  głównych składników ciała w odniesieniu do norm dla wzorcowej masy ciała, wyliczanej przy BMI optymalnym – 22 kg/m2. </a:t>
            </a:r>
          </a:p>
          <a:p>
            <a:r>
              <a:rPr lang="pl-PL" sz="1600" b="1" dirty="0"/>
              <a:t>Wartości pogrubione to wynik osoby badanej, a wartości w nawiasach to normy w odniesieniu do wzorcowej masy ciała. </a:t>
            </a:r>
          </a:p>
          <a:p>
            <a:r>
              <a:rPr lang="pl-PL" sz="1600" b="1" dirty="0"/>
              <a:t>Masa ciała </a:t>
            </a:r>
            <a:r>
              <a:rPr lang="pl-PL" sz="1600" dirty="0"/>
              <a:t>składa się z masy beztłuszczowej i masy tłuszczowej. </a:t>
            </a:r>
          </a:p>
        </p:txBody>
      </p:sp>
      <p:pic>
        <p:nvPicPr>
          <p:cNvPr id="8" name="Obraz 7"/>
          <p:cNvPicPr>
            <a:picLocks noChangeAspect="1"/>
          </p:cNvPicPr>
          <p:nvPr/>
        </p:nvPicPr>
        <p:blipFill>
          <a:blip r:embed="rId2"/>
          <a:stretch>
            <a:fillRect/>
          </a:stretch>
        </p:blipFill>
        <p:spPr>
          <a:xfrm>
            <a:off x="683568" y="2132856"/>
            <a:ext cx="5686286" cy="193943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539552" y="2708920"/>
            <a:ext cx="7992888" cy="3816429"/>
          </a:xfrm>
          <a:prstGeom prst="rect">
            <a:avLst/>
          </a:prstGeom>
          <a:noFill/>
        </p:spPr>
        <p:txBody>
          <a:bodyPr wrap="square" rtlCol="0">
            <a:spAutoFit/>
          </a:bodyPr>
          <a:lstStyle/>
          <a:p>
            <a:r>
              <a:rPr lang="pl-PL" sz="1600" b="1" dirty="0"/>
              <a:t>Masa beztłuszczowa FFM </a:t>
            </a:r>
            <a:r>
              <a:rPr lang="pl-PL" sz="1600" dirty="0"/>
              <a:t>stanowi bazę wody dla organizmu. </a:t>
            </a:r>
          </a:p>
          <a:p>
            <a:r>
              <a:rPr lang="pl-PL" sz="1600" dirty="0"/>
              <a:t>Niedobór obserwować możemy przy małej masie mięśniowej, bądź przy masie normalnej lecz znacznym odwodnieniu. Aby poprawić stan nawodnienia organizmu, należy oprócz dostarczania odpowiedniej ilości wody (dobrej jakości, wysoko zmineralizowanej) m.in. zwiększyć masę mięśni szkieletowych poprzez aktywność fizyczną. </a:t>
            </a:r>
          </a:p>
          <a:p>
            <a:r>
              <a:rPr lang="pl-PL" sz="1600" b="1" dirty="0"/>
              <a:t>Na wynik  „Masa beztłuszczowa” otrzymany w trakcie analizy, składa się ilość tkanki miękkiej beztłuszczowej (mięśnie ogółem: szkieletowe, gładkie, sercowy) oraz minerałów, występujących w kościach i elektrolitach</a:t>
            </a:r>
            <a:r>
              <a:rPr lang="pl-PL" b="1" dirty="0"/>
              <a:t>.</a:t>
            </a:r>
          </a:p>
          <a:p>
            <a:r>
              <a:rPr lang="pl-PL" sz="1600" b="1" dirty="0"/>
              <a:t>Masa minerałów </a:t>
            </a:r>
            <a:r>
              <a:rPr lang="pl-PL" sz="1600" dirty="0"/>
              <a:t>oznacza ogólną mineralizację organizmu, na którą składa się</a:t>
            </a:r>
            <a:r>
              <a:rPr lang="pl-PL" sz="1600" b="1" dirty="0"/>
              <a:t> masa mineralna kości</a:t>
            </a:r>
            <a:r>
              <a:rPr lang="pl-PL" sz="1600" dirty="0"/>
              <a:t> oraz </a:t>
            </a:r>
            <a:r>
              <a:rPr lang="pl-PL" sz="1600" b="1" dirty="0"/>
              <a:t>minerały zawarte w elektrolitach</a:t>
            </a:r>
            <a:r>
              <a:rPr lang="pl-PL" sz="1600" dirty="0"/>
              <a:t>. Masa mineralna kości jest wprost proporcjonalna do zawartości mięśni w ciele. Osoby o mocnej budowie mięśniowej, będą też miały mocne kości, ponieważ ćwiczenia siłowe czy też znaczny wysiłek fizyczny są sygnałem dla kości do ich wzmożonej mineralizacji. W przypadku niedoboru minerałów zaleca się ćwiczenia siłowe, które są korzystne także dla wzmocnienia szkieletu.</a:t>
            </a:r>
          </a:p>
          <a:p>
            <a:endParaRPr lang="pl-PL" sz="1600" b="1" dirty="0"/>
          </a:p>
        </p:txBody>
      </p:sp>
      <p:pic>
        <p:nvPicPr>
          <p:cNvPr id="7" name="Obraz 6"/>
          <p:cNvPicPr>
            <a:picLocks noChangeAspect="1"/>
          </p:cNvPicPr>
          <p:nvPr/>
        </p:nvPicPr>
        <p:blipFill>
          <a:blip r:embed="rId2"/>
          <a:stretch>
            <a:fillRect/>
          </a:stretch>
        </p:blipFill>
        <p:spPr>
          <a:xfrm>
            <a:off x="467544" y="620688"/>
            <a:ext cx="5686286" cy="193943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683568" y="2492896"/>
            <a:ext cx="7848872" cy="3323987"/>
          </a:xfrm>
          <a:prstGeom prst="rect">
            <a:avLst/>
          </a:prstGeom>
          <a:noFill/>
        </p:spPr>
        <p:txBody>
          <a:bodyPr wrap="square" rtlCol="0">
            <a:spAutoFit/>
          </a:bodyPr>
          <a:lstStyle/>
          <a:p>
            <a:r>
              <a:rPr lang="pl-PL" sz="1600" b="1" dirty="0"/>
              <a:t>Mięśnie (SLM - masa tkanki miękkiej beztłuszczowej) </a:t>
            </a:r>
            <a:r>
              <a:rPr lang="pl-PL" sz="1600" dirty="0"/>
              <a:t>składają się z wody oraz protein, niezbędnych do ich budowy.</a:t>
            </a:r>
          </a:p>
          <a:p>
            <a:r>
              <a:rPr lang="pl-PL" sz="1600" b="1" dirty="0"/>
              <a:t>Woda całkowita</a:t>
            </a:r>
            <a:r>
              <a:rPr lang="pl-PL" sz="1600" dirty="0"/>
              <a:t> </a:t>
            </a:r>
            <a:r>
              <a:rPr lang="pl-PL" sz="1600" b="1" dirty="0"/>
              <a:t>TBW</a:t>
            </a:r>
            <a:r>
              <a:rPr lang="pl-PL" sz="1600" dirty="0"/>
              <a:t> oznacza ogół wody w organizmie. Osoby o większej masie mięśniowej będą miały więcej wody całkowitej. U takich osób obserwować można przekroczenie normy dla osoby standardowej. Osoby o zmniejszonej masie mięśniowej będą miały wodę na obniżonym poziomie, ponieważ to właśnie masa mięśniowa składa się w głównej mierze z wody. </a:t>
            </a:r>
          </a:p>
          <a:p>
            <a:r>
              <a:rPr lang="pl-PL" sz="1600" dirty="0"/>
              <a:t>W tkance tłuszczowej znajduje się stała, niewielka zawartość wody i nie wpływa ona na wahania wody całkowitej. Niewielki nadmiar wody może być również obserwowany u kobiet przed menstruacją, a także u osób u których stan chorobowy prowadzi do gromadzenia się nadmiaru wody pozakomórkowej. Aby dokładnie zweryfikować, gdzie występuje problem, należy przejść do zakładki </a:t>
            </a:r>
            <a:r>
              <a:rPr lang="pl-PL" sz="1600" b="1" dirty="0"/>
              <a:t>„Analiza gospodarki wodnej organizmu”.</a:t>
            </a:r>
            <a:endParaRPr lang="pl-PL" sz="1600" dirty="0"/>
          </a:p>
          <a:p>
            <a:endParaRPr lang="pl-PL" dirty="0"/>
          </a:p>
        </p:txBody>
      </p:sp>
      <p:pic>
        <p:nvPicPr>
          <p:cNvPr id="7" name="Obraz 6"/>
          <p:cNvPicPr>
            <a:picLocks noChangeAspect="1"/>
          </p:cNvPicPr>
          <p:nvPr/>
        </p:nvPicPr>
        <p:blipFill>
          <a:blip r:embed="rId2"/>
          <a:stretch>
            <a:fillRect/>
          </a:stretch>
        </p:blipFill>
        <p:spPr>
          <a:xfrm>
            <a:off x="611560" y="569936"/>
            <a:ext cx="5686286" cy="193943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662262" y="2564904"/>
            <a:ext cx="7488832" cy="4062651"/>
          </a:xfrm>
          <a:prstGeom prst="rect">
            <a:avLst/>
          </a:prstGeom>
          <a:noFill/>
        </p:spPr>
        <p:txBody>
          <a:bodyPr wrap="square" rtlCol="0">
            <a:spAutoFit/>
          </a:bodyPr>
          <a:lstStyle/>
          <a:p>
            <a:r>
              <a:rPr lang="pl-PL" sz="1600" dirty="0"/>
              <a:t>Według standardu </a:t>
            </a:r>
            <a:r>
              <a:rPr lang="pl-PL" sz="1600" b="1" dirty="0"/>
              <a:t>woda całkowita TBW </a:t>
            </a:r>
            <a:r>
              <a:rPr lang="pl-PL" sz="1600" dirty="0"/>
              <a:t>powinna stanowić minimum 50% całkowitej masy ciała, a </a:t>
            </a:r>
            <a:r>
              <a:rPr lang="pl-PL" sz="1600" b="1" dirty="0"/>
              <a:t>idealnie 60 – 65%. </a:t>
            </a:r>
            <a:r>
              <a:rPr lang="pl-PL" sz="1600" dirty="0"/>
              <a:t>Odpowiednia zawartość wody, to zdrowe stawy, organy, skóra i dobrze pracujący umysł. Gdy ogólna zawartość wody spada poniżej 50%, ograniczona zostaje  sprawność organów, pogorszeniu ulega stan skóry i jakość chrząstek oraz stawów. W przypadku takiego chronicznego odwodnienia, potrzeba nawet 2-3 miesięcy na powrót organizmu do stanu homeostazy.</a:t>
            </a:r>
          </a:p>
          <a:p>
            <a:endParaRPr lang="pl-PL" sz="1600" dirty="0"/>
          </a:p>
          <a:p>
            <a:r>
              <a:rPr lang="pl-PL" sz="1600" b="1" dirty="0"/>
              <a:t>Białko</a:t>
            </a:r>
            <a:r>
              <a:rPr lang="pl-PL" sz="1600" dirty="0"/>
              <a:t> to składnik budulcowy dla mięśni. W przypadku jego niedoboru, trudno będzie rozbudować tkankę mięśniową, nawet poprzez ćwiczenia siłowe, ponieważ brakuje podstawowego budulca. </a:t>
            </a:r>
            <a:r>
              <a:rPr lang="pl-PL" sz="1600" b="1" dirty="0"/>
              <a:t>Osoby o zbyt małej masie mięśniowej, będą charakteryzowały się także zawartością białka poniżej normy</a:t>
            </a:r>
            <a:r>
              <a:rPr lang="pl-PL" sz="1600" dirty="0"/>
              <a:t>. Dla takich osób zaleca się trening siłowy i odpowiednio bogatą w białko dietę, w celu odbudowy/zbudowania prawidłowej masy mięśniowej. Osoby o nadmiernej masie mięśniowej, będą w wynikach analizy prezentowały nadmiar białka.</a:t>
            </a:r>
          </a:p>
          <a:p>
            <a:endParaRPr lang="pl-PL" sz="1600" dirty="0"/>
          </a:p>
          <a:p>
            <a:endParaRPr lang="pl-PL" dirty="0"/>
          </a:p>
        </p:txBody>
      </p:sp>
      <p:pic>
        <p:nvPicPr>
          <p:cNvPr id="6" name="Symbol zastępczy zawartości 5"/>
          <p:cNvPicPr>
            <a:picLocks noGrp="1" noChangeAspect="1"/>
          </p:cNvPicPr>
          <p:nvPr>
            <p:ph idx="1"/>
          </p:nvPr>
        </p:nvPicPr>
        <p:blipFill>
          <a:blip r:embed="rId2"/>
          <a:stretch>
            <a:fillRect/>
          </a:stretch>
        </p:blipFill>
        <p:spPr>
          <a:xfrm>
            <a:off x="611560" y="620688"/>
            <a:ext cx="5334744" cy="181952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Body </a:t>
            </a:r>
            <a:r>
              <a:rPr lang="pl-PL" dirty="0" err="1"/>
              <a:t>Fat</a:t>
            </a:r>
            <a:endParaRPr lang="pl-PL" dirty="0"/>
          </a:p>
        </p:txBody>
      </p:sp>
      <p:pic>
        <p:nvPicPr>
          <p:cNvPr id="4" name="Symbol zastępczy zawartości 3"/>
          <p:cNvPicPr>
            <a:picLocks noGrp="1" noChangeAspect="1"/>
          </p:cNvPicPr>
          <p:nvPr>
            <p:ph idx="1"/>
          </p:nvPr>
        </p:nvPicPr>
        <p:blipFill>
          <a:blip r:embed="rId2"/>
          <a:stretch>
            <a:fillRect/>
          </a:stretch>
        </p:blipFill>
        <p:spPr>
          <a:xfrm>
            <a:off x="5479863" y="2926859"/>
            <a:ext cx="2747441" cy="3153024"/>
          </a:xfrm>
          <a:prstGeom prst="rect">
            <a:avLst/>
          </a:prstGeom>
        </p:spPr>
      </p:pic>
      <p:sp>
        <p:nvSpPr>
          <p:cNvPr id="6" name="Pole tekstowe 5"/>
          <p:cNvSpPr txBox="1"/>
          <p:nvPr/>
        </p:nvSpPr>
        <p:spPr>
          <a:xfrm>
            <a:off x="827584" y="2926859"/>
            <a:ext cx="4652279" cy="3293209"/>
          </a:xfrm>
          <a:prstGeom prst="rect">
            <a:avLst/>
          </a:prstGeom>
          <a:noFill/>
        </p:spPr>
        <p:txBody>
          <a:bodyPr wrap="square" rtlCol="0">
            <a:spAutoFit/>
          </a:bodyPr>
          <a:lstStyle/>
          <a:p>
            <a:r>
              <a:rPr lang="pl-PL" sz="1600" dirty="0"/>
              <a:t>Nie istnieją wartości standardowe dla procentowej tkanki tłuszczowej dla dzieci, opublikowane przez WHO lub jakąkolwiek inną opiniotwórczą organizację. Ogólnie, dane badawcze sugerują, że PBF (procentowa zawartość tkanki tłuszczowej) u dzieci zmniejsza wraz z wiekiem u mężczyzn, ale u kobiet rośnie. </a:t>
            </a:r>
          </a:p>
          <a:p>
            <a:r>
              <a:rPr lang="pl-PL" sz="1600" dirty="0"/>
              <a:t>Producent </a:t>
            </a:r>
            <a:r>
              <a:rPr lang="pl-PL" sz="1600" dirty="0" err="1"/>
              <a:t>Selvas</a:t>
            </a:r>
            <a:r>
              <a:rPr lang="pl-PL" sz="1600" dirty="0"/>
              <a:t> Healthcare przyjął następujące uproszczenie. </a:t>
            </a:r>
          </a:p>
          <a:p>
            <a:r>
              <a:rPr lang="pl-PL" sz="1600" dirty="0"/>
              <a:t>Przyjął średnią wyjściową wartość dla procentowej tkanki tłuszczowej dla osób dorosłych w wieku 20 lat: 17,5% dla mężczyzn i 25% dla kobiet, i odejmuje po 0,5% na każdy rok życia wstecz od 20 roku życia. </a:t>
            </a:r>
          </a:p>
        </p:txBody>
      </p:sp>
      <p:pic>
        <p:nvPicPr>
          <p:cNvPr id="7" name="Obraz 6"/>
          <p:cNvPicPr>
            <a:picLocks noChangeAspect="1"/>
          </p:cNvPicPr>
          <p:nvPr/>
        </p:nvPicPr>
        <p:blipFill>
          <a:blip r:embed="rId3"/>
          <a:stretch>
            <a:fillRect/>
          </a:stretch>
        </p:blipFill>
        <p:spPr>
          <a:xfrm>
            <a:off x="827584" y="1417638"/>
            <a:ext cx="6801799" cy="130510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BMI &amp; PBF dziewczynki</a:t>
            </a:r>
          </a:p>
        </p:txBody>
      </p:sp>
      <p:pic>
        <p:nvPicPr>
          <p:cNvPr id="7" name="Symbol zastępczy zawartości 3"/>
          <p:cNvPicPr>
            <a:picLocks noChangeAspect="1"/>
          </p:cNvPicPr>
          <p:nvPr/>
        </p:nvPicPr>
        <p:blipFill>
          <a:blip r:embed="rId2"/>
          <a:stretch>
            <a:fillRect/>
          </a:stretch>
        </p:blipFill>
        <p:spPr>
          <a:xfrm>
            <a:off x="296208" y="1196752"/>
            <a:ext cx="4773488" cy="3257415"/>
          </a:xfrm>
          <a:prstGeom prst="rect">
            <a:avLst/>
          </a:prstGeom>
        </p:spPr>
      </p:pic>
      <p:sp>
        <p:nvSpPr>
          <p:cNvPr id="11" name="Pole tekstowe 10"/>
          <p:cNvSpPr txBox="1"/>
          <p:nvPr/>
        </p:nvSpPr>
        <p:spPr>
          <a:xfrm>
            <a:off x="5724128" y="1988840"/>
            <a:ext cx="2592288" cy="369332"/>
          </a:xfrm>
          <a:prstGeom prst="rect">
            <a:avLst/>
          </a:prstGeom>
          <a:noFill/>
        </p:spPr>
        <p:txBody>
          <a:bodyPr wrap="square" rtlCol="0">
            <a:spAutoFit/>
          </a:bodyPr>
          <a:lstStyle/>
          <a:p>
            <a:endParaRPr lang="pl-PL"/>
          </a:p>
        </p:txBody>
      </p:sp>
      <p:pic>
        <p:nvPicPr>
          <p:cNvPr id="3" name="Obraz 2">
            <a:extLst>
              <a:ext uri="{FF2B5EF4-FFF2-40B4-BE49-F238E27FC236}">
                <a16:creationId xmlns:a16="http://schemas.microsoft.com/office/drawing/2014/main" id="{08C9C283-6FC1-B03E-0EBF-CA92020D2CE5}"/>
              </a:ext>
            </a:extLst>
          </p:cNvPr>
          <p:cNvPicPr>
            <a:picLocks noChangeAspect="1"/>
          </p:cNvPicPr>
          <p:nvPr/>
        </p:nvPicPr>
        <p:blipFill>
          <a:blip r:embed="rId3"/>
          <a:stretch>
            <a:fillRect/>
          </a:stretch>
        </p:blipFill>
        <p:spPr>
          <a:xfrm>
            <a:off x="5075203" y="3475048"/>
            <a:ext cx="3890138" cy="324465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BMI &amp; PBF chłopcy</a:t>
            </a:r>
          </a:p>
        </p:txBody>
      </p:sp>
      <p:pic>
        <p:nvPicPr>
          <p:cNvPr id="6" name="Symbol zastępczy zawartości 5"/>
          <p:cNvPicPr>
            <a:picLocks noGrp="1" noChangeAspect="1"/>
          </p:cNvPicPr>
          <p:nvPr>
            <p:ph idx="1"/>
          </p:nvPr>
        </p:nvPicPr>
        <p:blipFill>
          <a:blip r:embed="rId2"/>
          <a:stretch>
            <a:fillRect/>
          </a:stretch>
        </p:blipFill>
        <p:spPr>
          <a:xfrm>
            <a:off x="457200" y="1277121"/>
            <a:ext cx="4790475" cy="3444525"/>
          </a:xfrm>
          <a:prstGeom prst="rect">
            <a:avLst/>
          </a:prstGeom>
        </p:spPr>
      </p:pic>
      <p:pic>
        <p:nvPicPr>
          <p:cNvPr id="3" name="Symbol zastępczy zawartości 3">
            <a:extLst>
              <a:ext uri="{FF2B5EF4-FFF2-40B4-BE49-F238E27FC236}">
                <a16:creationId xmlns:a16="http://schemas.microsoft.com/office/drawing/2014/main" id="{8702D37C-0926-9E10-EDDE-5908724057CA}"/>
              </a:ext>
            </a:extLst>
          </p:cNvPr>
          <p:cNvPicPr>
            <a:picLocks noChangeAspect="1"/>
          </p:cNvPicPr>
          <p:nvPr/>
        </p:nvPicPr>
        <p:blipFill>
          <a:blip r:embed="rId3"/>
          <a:stretch>
            <a:fillRect/>
          </a:stretch>
        </p:blipFill>
        <p:spPr>
          <a:xfrm>
            <a:off x="5048068" y="3443310"/>
            <a:ext cx="3907125" cy="32361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Deklaracja zgodności &amp; EC</a:t>
            </a:r>
          </a:p>
        </p:txBody>
      </p:sp>
      <p:pic>
        <p:nvPicPr>
          <p:cNvPr id="5" name="Obraz 4"/>
          <p:cNvPicPr>
            <a:picLocks noChangeAspect="1"/>
          </p:cNvPicPr>
          <p:nvPr/>
        </p:nvPicPr>
        <p:blipFill>
          <a:blip r:embed="rId2"/>
          <a:stretch>
            <a:fillRect/>
          </a:stretch>
        </p:blipFill>
        <p:spPr>
          <a:xfrm>
            <a:off x="1043608" y="1542815"/>
            <a:ext cx="3409524" cy="4896544"/>
          </a:xfrm>
          <a:prstGeom prst="rect">
            <a:avLst/>
          </a:prstGeom>
        </p:spPr>
      </p:pic>
      <p:pic>
        <p:nvPicPr>
          <p:cNvPr id="7" name="Symbol zastępczy zawartości 6"/>
          <p:cNvPicPr>
            <a:picLocks noGrp="1" noChangeAspect="1"/>
          </p:cNvPicPr>
          <p:nvPr>
            <p:ph idx="1"/>
          </p:nvPr>
        </p:nvPicPr>
        <p:blipFill>
          <a:blip r:embed="rId3"/>
          <a:stretch>
            <a:fillRect/>
          </a:stretch>
        </p:blipFill>
        <p:spPr>
          <a:xfrm>
            <a:off x="4572000" y="1556792"/>
            <a:ext cx="3408013" cy="486859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611560" y="2910158"/>
            <a:ext cx="7920880" cy="3293209"/>
          </a:xfrm>
          <a:prstGeom prst="rect">
            <a:avLst/>
          </a:prstGeom>
          <a:noFill/>
        </p:spPr>
        <p:txBody>
          <a:bodyPr wrap="square" rtlCol="0">
            <a:spAutoFit/>
          </a:bodyPr>
          <a:lstStyle/>
          <a:p>
            <a:r>
              <a:rPr lang="pl-PL" sz="1600" dirty="0"/>
              <a:t>Wykresy przedstawiają </a:t>
            </a:r>
            <a:r>
              <a:rPr lang="pl-PL" sz="1600" b="1" dirty="0"/>
              <a:t>aktualny stan masy mięśni szkieletowych (SMM – </a:t>
            </a:r>
            <a:r>
              <a:rPr lang="pl-PL" sz="1600" b="1" dirty="0" err="1"/>
              <a:t>Skeletal</a:t>
            </a:r>
            <a:r>
              <a:rPr lang="pl-PL" sz="1600" b="1" dirty="0"/>
              <a:t> </a:t>
            </a:r>
            <a:r>
              <a:rPr lang="pl-PL" sz="1600" b="1" dirty="0" err="1"/>
              <a:t>Muscle</a:t>
            </a:r>
            <a:r>
              <a:rPr lang="pl-PL" sz="1600" b="1" dirty="0"/>
              <a:t> Mass) i masy tkanki tłuszczowej (FM – </a:t>
            </a:r>
            <a:r>
              <a:rPr lang="pl-PL" sz="1600" b="1" dirty="0" err="1"/>
              <a:t>Fat</a:t>
            </a:r>
            <a:r>
              <a:rPr lang="pl-PL" sz="1600" b="1" dirty="0"/>
              <a:t> Mass)</a:t>
            </a:r>
            <a:r>
              <a:rPr lang="pl-PL" sz="1600" dirty="0"/>
              <a:t>, w odniesieniu do 3 poziomów: poniżej, w normie, powyżej. </a:t>
            </a:r>
          </a:p>
          <a:p>
            <a:r>
              <a:rPr lang="pl-PL" sz="1600" dirty="0"/>
              <a:t>Gdy słupek na wykresie FM jest dłuższy od  słupka na wykresie SMM, oraz gdy jednocześnie masa mięśniowa SMM znajduje się poniżej normy, zauważyć możemy stan nierównowagi, wskazujący na </a:t>
            </a:r>
            <a:r>
              <a:rPr lang="pl-PL" sz="1600" b="1" dirty="0"/>
              <a:t>otyłość </a:t>
            </a:r>
            <a:r>
              <a:rPr lang="pl-PL" sz="1600" b="1" dirty="0" err="1"/>
              <a:t>sarkopeniczną</a:t>
            </a:r>
            <a:r>
              <a:rPr lang="pl-PL" sz="1600" dirty="0"/>
              <a:t>. Mięśnie, stawy i kości są wtedy zdecydowanie bardziej podatne na urazy mechaniczne. Ponadto należy pamiętać, że nadmiar tkanki tłuszczowej jest czynnikiem prozapalnym, powodując chroniczne stany zapalne w organizmie. </a:t>
            </a:r>
          </a:p>
          <a:p>
            <a:r>
              <a:rPr lang="pl-PL" sz="1600" b="1" dirty="0"/>
              <a:t>Stan korzystny</a:t>
            </a:r>
            <a:r>
              <a:rPr lang="pl-PL" sz="1600" dirty="0"/>
              <a:t>: masa mięśni szkieletowych SMM jest w normie (lub powyżej normy) i słupek na wykresie SMM jest równy lub dłuższy od słupka na wykresie FM tkanki tłuszczowej. Oznacza to, że przy obecnej masie ciała pozostaje równowaga między tkanką mięśniową a tłuszczową, oraz że szkielet ma wystarczające wsparcie ze strony mięśni szkieletowych i nie jest nadmiernie obciążony.</a:t>
            </a:r>
          </a:p>
        </p:txBody>
      </p:sp>
      <p:pic>
        <p:nvPicPr>
          <p:cNvPr id="3" name="Symbol zastępczy zawartości 2" descr="3"/>
          <p:cNvPicPr>
            <a:picLocks noGrp="1" noChangeAspect="1"/>
          </p:cNvPicPr>
          <p:nvPr>
            <p:ph idx="1"/>
          </p:nvPr>
        </p:nvPicPr>
        <p:blipFill>
          <a:blip r:embed="rId2"/>
          <a:stretch>
            <a:fillRect/>
          </a:stretch>
        </p:blipFill>
        <p:spPr>
          <a:xfrm>
            <a:off x="611560" y="908720"/>
            <a:ext cx="6656705" cy="187388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755576" y="2492896"/>
            <a:ext cx="7344816" cy="3693319"/>
          </a:xfrm>
          <a:prstGeom prst="rect">
            <a:avLst/>
          </a:prstGeom>
          <a:noFill/>
        </p:spPr>
        <p:txBody>
          <a:bodyPr wrap="square" rtlCol="0">
            <a:spAutoFit/>
          </a:bodyPr>
          <a:lstStyle/>
          <a:p>
            <a:r>
              <a:rPr lang="pl-PL" dirty="0"/>
              <a:t>Analiza </a:t>
            </a:r>
            <a:r>
              <a:rPr lang="pl-PL" b="1" dirty="0"/>
              <a:t>wskaźnika masy ciała (BMI)</a:t>
            </a:r>
            <a:r>
              <a:rPr lang="pl-PL" dirty="0"/>
              <a:t> i </a:t>
            </a:r>
            <a:r>
              <a:rPr lang="pl-PL" b="1" dirty="0"/>
              <a:t>procentowej tkanki tłuszczowej (PBF</a:t>
            </a:r>
            <a:r>
              <a:rPr lang="pl-PL" dirty="0"/>
              <a:t>) w odniesieniu do 3 poziomów: poniżej, w normie, powyżej. </a:t>
            </a:r>
          </a:p>
          <a:p>
            <a:endParaRPr lang="pl-PL" dirty="0"/>
          </a:p>
          <a:p>
            <a:r>
              <a:rPr lang="pl-PL" dirty="0"/>
              <a:t>Nadmierna masa ciała nie zawsze idzie w parze z otyłością i niekiedy jest spowodowana dużą masą mięśniową. W takim przypadku, gdy przekroczone jest BMI, a procentowa tkanka tłuszczowa znajduje się na poziomie optymalnym lub obniżonym, nie należy interpretować tego wskaźnika jako informacji o otyłości. Jest to stan często obserwowany u sportowców, kulturystów, osób, które ciężko pracują fizycznie. </a:t>
            </a:r>
          </a:p>
          <a:p>
            <a:r>
              <a:rPr lang="pl-PL" dirty="0"/>
              <a:t>Problem pojawia się wtedy, gdy przekroczone jest BMI oraz procentowa tkanka tłuszczowa jednocześnie.</a:t>
            </a:r>
          </a:p>
          <a:p>
            <a:r>
              <a:rPr lang="pl-PL" b="1" dirty="0"/>
              <a:t> </a:t>
            </a:r>
            <a:endParaRPr lang="pl-PL" dirty="0"/>
          </a:p>
          <a:p>
            <a:endParaRPr lang="pl-PL" dirty="0"/>
          </a:p>
        </p:txBody>
      </p:sp>
      <p:pic>
        <p:nvPicPr>
          <p:cNvPr id="8" name="Obraz 7"/>
          <p:cNvPicPr>
            <a:picLocks noChangeAspect="1"/>
          </p:cNvPicPr>
          <p:nvPr/>
        </p:nvPicPr>
        <p:blipFill>
          <a:blip r:embed="rId2"/>
          <a:stretch>
            <a:fillRect/>
          </a:stretch>
        </p:blipFill>
        <p:spPr>
          <a:xfrm>
            <a:off x="4139952" y="5517232"/>
            <a:ext cx="3737250" cy="467775"/>
          </a:xfrm>
          <a:prstGeom prst="rect">
            <a:avLst/>
          </a:prstGeom>
        </p:spPr>
      </p:pic>
      <p:pic>
        <p:nvPicPr>
          <p:cNvPr id="3" name="Symbol zastępczy zawartości 2" descr="4"/>
          <p:cNvPicPr>
            <a:picLocks noGrp="1" noChangeAspect="1"/>
          </p:cNvPicPr>
          <p:nvPr>
            <p:ph idx="1"/>
          </p:nvPr>
        </p:nvPicPr>
        <p:blipFill>
          <a:blip r:embed="rId3"/>
          <a:stretch>
            <a:fillRect/>
          </a:stretch>
        </p:blipFill>
        <p:spPr>
          <a:xfrm>
            <a:off x="827405" y="692785"/>
            <a:ext cx="6835140" cy="161163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638175" y="2778125"/>
            <a:ext cx="8029575" cy="2599690"/>
          </a:xfrm>
          <a:prstGeom prst="rect">
            <a:avLst/>
          </a:prstGeom>
          <a:noFill/>
        </p:spPr>
        <p:txBody>
          <a:bodyPr wrap="square" rtlCol="0">
            <a:noAutofit/>
          </a:bodyPr>
          <a:lstStyle/>
          <a:p>
            <a:r>
              <a:rPr lang="en-US" altLang="pl-PL" sz="1600" b="1" dirty="0"/>
              <a:t>Analiza stopnia oty</a:t>
            </a:r>
            <a:r>
              <a:rPr lang="en-US" altLang="en-US" sz="1600" b="1" dirty="0"/>
              <a:t>ł</a:t>
            </a:r>
            <a:r>
              <a:rPr lang="en-US" altLang="pl-PL" sz="1600" b="1" dirty="0"/>
              <a:t>o</a:t>
            </a:r>
            <a:r>
              <a:rPr lang="en-US" altLang="en-US" sz="1600" b="1" dirty="0"/>
              <a:t>ś</a:t>
            </a:r>
            <a:r>
              <a:rPr lang="en-US" altLang="pl-PL" sz="1600" b="1" dirty="0"/>
              <a:t>ci brzusznej</a:t>
            </a:r>
          </a:p>
          <a:p>
            <a:r>
              <a:rPr lang="en-US" altLang="pl-PL" sz="1600" dirty="0"/>
              <a:t>Analiza parametr</a:t>
            </a:r>
            <a:r>
              <a:rPr lang="en-US" altLang="en-US" sz="1600" dirty="0"/>
              <a:t>ó</a:t>
            </a:r>
            <a:r>
              <a:rPr lang="en-US" altLang="pl-PL" sz="1600" dirty="0"/>
              <a:t>w dotycz</a:t>
            </a:r>
            <a:r>
              <a:rPr lang="en-US" altLang="en-US" sz="1600" dirty="0"/>
              <a:t>ą</a:t>
            </a:r>
            <a:r>
              <a:rPr lang="en-US" altLang="pl-PL" sz="1600" dirty="0"/>
              <a:t>cych: </a:t>
            </a:r>
            <a:r>
              <a:rPr lang="en-US" altLang="pl-PL" sz="1600" b="1" dirty="0"/>
              <a:t>VFL</a:t>
            </a:r>
            <a:r>
              <a:rPr lang="en-US" altLang="pl-PL" sz="1600" dirty="0"/>
              <a:t> (Visceral Fat Level) – poziomu tk. t</a:t>
            </a:r>
            <a:r>
              <a:rPr lang="en-US" altLang="en-US" sz="1600" dirty="0"/>
              <a:t>ł</a:t>
            </a:r>
            <a:r>
              <a:rPr lang="en-US" altLang="pl-PL" sz="1600" dirty="0"/>
              <a:t>uszczowej trzewnej, </a:t>
            </a:r>
            <a:r>
              <a:rPr lang="en-US" altLang="pl-PL" sz="1600" b="1" dirty="0"/>
              <a:t>VFA</a:t>
            </a:r>
            <a:r>
              <a:rPr lang="en-US" altLang="pl-PL" sz="1600" dirty="0"/>
              <a:t> (Visceral Fat Area)</a:t>
            </a:r>
          </a:p>
          <a:p>
            <a:r>
              <a:rPr lang="en-US" altLang="pl-PL" sz="1600" dirty="0"/>
              <a:t>– powierzchni, jak</a:t>
            </a:r>
            <a:r>
              <a:rPr lang="en-US" altLang="en-US" sz="1600" dirty="0"/>
              <a:t>ą</a:t>
            </a:r>
            <a:r>
              <a:rPr lang="en-US" altLang="pl-PL" sz="1600" dirty="0"/>
              <a:t> ta tkanka zajmuje, w odniesieniu do poziom</a:t>
            </a:r>
            <a:r>
              <a:rPr lang="en-US" altLang="en-US" sz="1600" dirty="0"/>
              <a:t>ó</a:t>
            </a:r>
            <a:r>
              <a:rPr lang="en-US" altLang="pl-PL" sz="1600" dirty="0"/>
              <a:t>w: podsk</a:t>
            </a:r>
            <a:r>
              <a:rPr lang="en-US" altLang="en-US" sz="1600" dirty="0"/>
              <a:t>ó</a:t>
            </a:r>
            <a:r>
              <a:rPr lang="en-US" altLang="pl-PL" sz="1600" dirty="0"/>
              <a:t>rny, zr</a:t>
            </a:r>
            <a:r>
              <a:rPr lang="en-US" altLang="en-US" sz="1600" dirty="0"/>
              <a:t>ó</a:t>
            </a:r>
            <a:r>
              <a:rPr lang="en-US" altLang="pl-PL" sz="1600" dirty="0"/>
              <a:t>wnowa</a:t>
            </a:r>
            <a:r>
              <a:rPr lang="en-US" altLang="en-US" sz="1600" dirty="0"/>
              <a:t>ż</a:t>
            </a:r>
            <a:r>
              <a:rPr lang="en-US" altLang="pl-PL" sz="1600" dirty="0"/>
              <a:t>ony (zdrowe poziomy), graniczny (poziom ostrzegawczy), trzewny I stopnia i trzewny II stopnia (stan choroby) oraz wska</a:t>
            </a:r>
            <a:r>
              <a:rPr lang="en-US" altLang="en-US" sz="1600" dirty="0"/>
              <a:t>ź</a:t>
            </a:r>
            <a:r>
              <a:rPr lang="en-US" altLang="pl-PL" sz="1600" dirty="0"/>
              <a:t>nika WHR (Waist_x0002_Hip Ratio) – wska</a:t>
            </a:r>
            <a:r>
              <a:rPr lang="en-US" altLang="en-US" sz="1600" dirty="0"/>
              <a:t>ź</a:t>
            </a:r>
            <a:r>
              <a:rPr lang="en-US" altLang="pl-PL" sz="1600" dirty="0"/>
              <a:t>nik talia biodra, m</a:t>
            </a:r>
            <a:r>
              <a:rPr lang="en-US" altLang="en-US" sz="1600" dirty="0"/>
              <a:t>ó</a:t>
            </a:r>
            <a:r>
              <a:rPr lang="en-US" altLang="pl-PL" sz="1600" dirty="0"/>
              <a:t>wi</a:t>
            </a:r>
            <a:r>
              <a:rPr lang="en-US" altLang="en-US" sz="1600" dirty="0"/>
              <a:t>ą</a:t>
            </a:r>
            <a:r>
              <a:rPr lang="en-US" altLang="pl-PL" sz="1600" dirty="0"/>
              <a:t>cy o obwodzie w pasie wzgl</a:t>
            </a:r>
            <a:r>
              <a:rPr lang="en-US" altLang="en-US" sz="1600" dirty="0"/>
              <a:t>ę</a:t>
            </a:r>
            <a:r>
              <a:rPr lang="en-US" altLang="pl-PL" sz="1600" dirty="0"/>
              <a:t>dem obwodu w biodrach (oty</a:t>
            </a:r>
            <a:r>
              <a:rPr lang="en-US" altLang="en-US" sz="1600" dirty="0"/>
              <a:t>ł</a:t>
            </a:r>
            <a:r>
              <a:rPr lang="en-US" altLang="pl-PL" sz="1600" dirty="0"/>
              <a:t>o</a:t>
            </a:r>
            <a:r>
              <a:rPr lang="en-US" altLang="en-US" sz="1600" dirty="0"/>
              <a:t>ść</a:t>
            </a:r>
            <a:r>
              <a:rPr lang="en-US" altLang="pl-PL" sz="1600" dirty="0"/>
              <a:t> brzuszna wyst</a:t>
            </a:r>
            <a:r>
              <a:rPr lang="en-US" altLang="en-US" sz="1600" dirty="0"/>
              <a:t>ę</a:t>
            </a:r>
            <a:r>
              <a:rPr lang="en-US" altLang="pl-PL" sz="1600" dirty="0"/>
              <a:t>puje, gdy stosunek obwodu talii wzgl</a:t>
            </a:r>
            <a:r>
              <a:rPr lang="en-US" altLang="en-US" sz="1600" dirty="0"/>
              <a:t>ę</a:t>
            </a:r>
            <a:r>
              <a:rPr lang="en-US" altLang="pl-PL" sz="1600" dirty="0"/>
              <a:t>dem bioder wynosi ≥0,9 u m</a:t>
            </a:r>
            <a:r>
              <a:rPr lang="en-US" altLang="en-US" sz="1600" dirty="0"/>
              <a:t>ęż</a:t>
            </a:r>
            <a:r>
              <a:rPr lang="en-US" altLang="pl-PL" sz="1600" dirty="0"/>
              <a:t>czyzn i ≥0,85 u kobiet) w odniesieniu do 3 poziom</a:t>
            </a:r>
            <a:r>
              <a:rPr lang="en-US" altLang="en-US" sz="1600" dirty="0"/>
              <a:t>ó</a:t>
            </a:r>
            <a:r>
              <a:rPr lang="en-US" altLang="pl-PL" sz="1600" dirty="0"/>
              <a:t>w: poni</a:t>
            </a:r>
            <a:r>
              <a:rPr lang="en-US" altLang="en-US" sz="1600" dirty="0"/>
              <a:t>ż</a:t>
            </a:r>
            <a:r>
              <a:rPr lang="en-US" altLang="pl-PL" sz="1600" dirty="0"/>
              <a:t>ej, w normie, powy</a:t>
            </a:r>
            <a:r>
              <a:rPr lang="en-US" altLang="en-US" sz="1600" dirty="0"/>
              <a:t>ż</a:t>
            </a:r>
            <a:r>
              <a:rPr lang="en-US" altLang="pl-PL" sz="1600" dirty="0"/>
              <a:t>ej.</a:t>
            </a:r>
          </a:p>
          <a:p>
            <a:r>
              <a:rPr lang="en-US" altLang="pl-PL" sz="1600" dirty="0"/>
              <a:t>Tkanka t</a:t>
            </a:r>
            <a:r>
              <a:rPr lang="en-US" altLang="en-US" sz="1600" dirty="0"/>
              <a:t>ł</a:t>
            </a:r>
            <a:r>
              <a:rPr lang="en-US" altLang="pl-PL" sz="1600" dirty="0"/>
              <a:t>uszczowa trzewna wyst</a:t>
            </a:r>
            <a:r>
              <a:rPr lang="en-US" altLang="en-US" sz="1600" dirty="0"/>
              <a:t>ę</a:t>
            </a:r>
            <a:r>
              <a:rPr lang="en-US" altLang="pl-PL" sz="1600" dirty="0"/>
              <a:t>puje u ka</a:t>
            </a:r>
            <a:r>
              <a:rPr lang="en-US" altLang="en-US" sz="1600" dirty="0"/>
              <a:t>ż</a:t>
            </a:r>
            <a:r>
              <a:rPr lang="en-US" altLang="pl-PL" sz="1600" dirty="0"/>
              <a:t>dego z nas. Jest niezb</a:t>
            </a:r>
            <a:r>
              <a:rPr lang="en-US" altLang="en-US" sz="1600" dirty="0"/>
              <a:t>ę</a:t>
            </a:r>
            <a:r>
              <a:rPr lang="en-US" altLang="pl-PL" sz="1600" dirty="0"/>
              <a:t>dna do </a:t>
            </a:r>
            <a:r>
              <a:rPr lang="en-US" altLang="en-US" sz="1600" dirty="0"/>
              <a:t>ż</a:t>
            </a:r>
            <a:r>
              <a:rPr lang="en-US" altLang="pl-PL" sz="1600" dirty="0"/>
              <a:t>ycia. Stanowi „amortyzacj</a:t>
            </a:r>
            <a:r>
              <a:rPr lang="en-US" altLang="en-US" sz="1600" dirty="0"/>
              <a:t>ę</a:t>
            </a:r>
            <a:r>
              <a:rPr lang="en-US" altLang="pl-PL" sz="1600" dirty="0"/>
              <a:t>” dla narz</a:t>
            </a:r>
            <a:r>
              <a:rPr lang="en-US" altLang="en-US" sz="1600" dirty="0"/>
              <a:t>ą</a:t>
            </a:r>
            <a:r>
              <a:rPr lang="en-US" altLang="pl-PL" sz="1600" dirty="0"/>
              <a:t>d</a:t>
            </a:r>
            <a:r>
              <a:rPr lang="en-US" altLang="en-US" sz="1600" dirty="0"/>
              <a:t>ó</a:t>
            </a:r>
            <a:r>
              <a:rPr lang="en-US" altLang="pl-PL" sz="1600" dirty="0"/>
              <a:t>w </a:t>
            </a:r>
            <a:r>
              <a:rPr lang="pl-PL" altLang="en-US" sz="1600" dirty="0"/>
              <a:t> </a:t>
            </a:r>
            <a:r>
              <a:rPr lang="en-US" altLang="pl-PL" sz="1600" dirty="0"/>
              <a:t>wewn</a:t>
            </a:r>
            <a:r>
              <a:rPr lang="en-US" altLang="en-US" sz="1600" dirty="0"/>
              <a:t>ę</a:t>
            </a:r>
            <a:r>
              <a:rPr lang="en-US" altLang="pl-PL" sz="1600" dirty="0"/>
              <a:t>trznych, zabezpieczaj</a:t>
            </a:r>
            <a:r>
              <a:rPr lang="en-US" altLang="en-US" sz="1600" dirty="0"/>
              <a:t>ą</a:t>
            </a:r>
            <a:r>
              <a:rPr lang="en-US" altLang="pl-PL" sz="1600" dirty="0"/>
              <a:t>c je przed uderzeniami i ocieraniem si</a:t>
            </a:r>
            <a:r>
              <a:rPr lang="en-US" altLang="en-US" sz="1600" dirty="0"/>
              <a:t>ę</a:t>
            </a:r>
            <a:r>
              <a:rPr lang="en-US" altLang="pl-PL" sz="1600" dirty="0"/>
              <a:t> o siebie. Problem pojawia si</a:t>
            </a:r>
            <a:r>
              <a:rPr lang="en-US" altLang="en-US" sz="1600" dirty="0"/>
              <a:t>ę</a:t>
            </a:r>
            <a:r>
              <a:rPr lang="en-US" altLang="pl-PL" sz="1600" dirty="0"/>
              <a:t> wtedy, gdy zaczyna </a:t>
            </a:r>
            <a:r>
              <a:rPr lang="pl-PL" altLang="en-US" sz="1600" dirty="0"/>
              <a:t> </a:t>
            </a:r>
            <a:r>
              <a:rPr lang="en-US" altLang="pl-PL" sz="1600" dirty="0"/>
              <a:t>si</a:t>
            </a:r>
            <a:r>
              <a:rPr lang="en-US" altLang="en-US" sz="1600" dirty="0"/>
              <a:t>ę</a:t>
            </a:r>
            <a:r>
              <a:rPr lang="en-US" altLang="pl-PL" sz="1600" dirty="0"/>
              <a:t> nadmiernie rozrasta</a:t>
            </a:r>
            <a:r>
              <a:rPr lang="en-US" altLang="en-US" sz="1600" dirty="0"/>
              <a:t>ć</a:t>
            </a:r>
            <a:r>
              <a:rPr lang="en-US" altLang="pl-PL" sz="1600" dirty="0"/>
              <a:t>, powoduj</a:t>
            </a:r>
            <a:r>
              <a:rPr lang="en-US" altLang="en-US" sz="1600" dirty="0"/>
              <a:t>ą</a:t>
            </a:r>
            <a:r>
              <a:rPr lang="en-US" altLang="pl-PL" sz="1600" dirty="0"/>
              <a:t>c utrudnienia dla funkcjonowania narz</a:t>
            </a:r>
            <a:r>
              <a:rPr lang="en-US" altLang="en-US" sz="1600" dirty="0"/>
              <a:t>ą</a:t>
            </a:r>
            <a:r>
              <a:rPr lang="en-US" altLang="pl-PL" sz="1600" dirty="0"/>
              <a:t>d</a:t>
            </a:r>
            <a:r>
              <a:rPr lang="en-US" altLang="en-US" sz="1600" dirty="0"/>
              <a:t>ó</a:t>
            </a:r>
            <a:r>
              <a:rPr lang="en-US" altLang="pl-PL" sz="1600" dirty="0"/>
              <a:t>w wewn</a:t>
            </a:r>
            <a:r>
              <a:rPr lang="en-US" altLang="en-US" sz="1600" dirty="0"/>
              <a:t>ę</a:t>
            </a:r>
            <a:r>
              <a:rPr lang="en-US" altLang="pl-PL" sz="1600" dirty="0"/>
              <a:t>trznych (st</a:t>
            </a:r>
            <a:r>
              <a:rPr lang="en-US" altLang="en-US" sz="1600" dirty="0"/>
              <a:t>ł</a:t>
            </a:r>
            <a:r>
              <a:rPr lang="en-US" altLang="pl-PL" sz="1600" dirty="0"/>
              <a:t>uszczenie w</a:t>
            </a:r>
            <a:r>
              <a:rPr lang="en-US" altLang="en-US" sz="1600" dirty="0"/>
              <a:t>ą</a:t>
            </a:r>
            <a:r>
              <a:rPr lang="en-US" altLang="pl-PL" sz="1600" dirty="0"/>
              <a:t>troby, </a:t>
            </a:r>
            <a:r>
              <a:rPr lang="pl-PL" altLang="en-US" sz="1600" dirty="0"/>
              <a:t> </a:t>
            </a:r>
            <a:r>
              <a:rPr lang="en-US" altLang="pl-PL" sz="1600" dirty="0"/>
              <a:t>obci</a:t>
            </a:r>
            <a:r>
              <a:rPr lang="en-US" altLang="en-US" sz="1600" dirty="0"/>
              <a:t>ąż</a:t>
            </a:r>
            <a:r>
              <a:rPr lang="en-US" altLang="pl-PL" sz="1600" dirty="0"/>
              <a:t>enie pracy serca).</a:t>
            </a:r>
            <a:r>
              <a:rPr lang="pl-PL" sz="1600" dirty="0"/>
              <a:t> </a:t>
            </a:r>
          </a:p>
        </p:txBody>
      </p:sp>
      <p:pic>
        <p:nvPicPr>
          <p:cNvPr id="3" name="Symbol zastępczy zawartości 2" descr="4"/>
          <p:cNvPicPr>
            <a:picLocks noGrp="1" noChangeAspect="1"/>
          </p:cNvPicPr>
          <p:nvPr>
            <p:ph idx="1"/>
          </p:nvPr>
        </p:nvPicPr>
        <p:blipFill>
          <a:blip r:embed="rId2"/>
          <a:stretch>
            <a:fillRect/>
          </a:stretch>
        </p:blipFill>
        <p:spPr>
          <a:xfrm>
            <a:off x="755650" y="188595"/>
            <a:ext cx="7070725" cy="240792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195580" y="3997960"/>
            <a:ext cx="8810625" cy="2599690"/>
          </a:xfrm>
          <a:prstGeom prst="rect">
            <a:avLst/>
          </a:prstGeom>
          <a:noFill/>
        </p:spPr>
        <p:txBody>
          <a:bodyPr wrap="square" rtlCol="0">
            <a:noAutofit/>
          </a:bodyPr>
          <a:lstStyle/>
          <a:p>
            <a:r>
              <a:rPr lang="en-US" altLang="pl-PL" sz="1600" b="1" dirty="0"/>
              <a:t>Analiza masy mi</a:t>
            </a:r>
            <a:r>
              <a:rPr lang="en-US" altLang="en-US" sz="1600" b="1" dirty="0"/>
              <a:t>ęś</a:t>
            </a:r>
            <a:r>
              <a:rPr lang="en-US" altLang="pl-PL" sz="1600" b="1" dirty="0"/>
              <a:t>niowej/ t</a:t>
            </a:r>
            <a:r>
              <a:rPr lang="en-US" altLang="en-US" sz="1600" b="1" dirty="0"/>
              <a:t>ł</a:t>
            </a:r>
            <a:r>
              <a:rPr lang="en-US" altLang="pl-PL" sz="1600" b="1" dirty="0"/>
              <a:t>uszczowej w segmentach cia</a:t>
            </a:r>
            <a:r>
              <a:rPr lang="en-US" altLang="en-US" sz="1600" b="1" dirty="0"/>
              <a:t>ł</a:t>
            </a:r>
            <a:r>
              <a:rPr lang="en-US" altLang="pl-PL" sz="1600" b="1" dirty="0"/>
              <a:t>a</a:t>
            </a:r>
          </a:p>
          <a:p>
            <a:r>
              <a:rPr lang="en-US" altLang="pl-PL" sz="1600" dirty="0"/>
              <a:t>Przedstawia informacj</a:t>
            </a:r>
            <a:r>
              <a:rPr lang="en-US" altLang="en-US" sz="1600" dirty="0"/>
              <a:t>ę</a:t>
            </a:r>
            <a:r>
              <a:rPr lang="en-US" altLang="pl-PL" sz="1600" dirty="0"/>
              <a:t> o masie mi</a:t>
            </a:r>
            <a:r>
              <a:rPr lang="en-US" altLang="en-US" sz="1600" dirty="0"/>
              <a:t>ęś</a:t>
            </a:r>
            <a:r>
              <a:rPr lang="en-US" altLang="pl-PL" sz="1600" dirty="0"/>
              <a:t>ni og</a:t>
            </a:r>
            <a:r>
              <a:rPr lang="en-US" altLang="en-US" sz="1600" dirty="0"/>
              <a:t>ół</a:t>
            </a:r>
            <a:r>
              <a:rPr lang="en-US" altLang="pl-PL" sz="1600" dirty="0"/>
              <a:t>em (szkieletowych, g</a:t>
            </a:r>
            <a:r>
              <a:rPr lang="en-US" altLang="en-US" sz="1600" dirty="0"/>
              <a:t>ł</a:t>
            </a:r>
            <a:r>
              <a:rPr lang="en-US" altLang="pl-PL" sz="1600" dirty="0"/>
              <a:t>adkich i sercowego) z podzia</a:t>
            </a:r>
            <a:r>
              <a:rPr lang="en-US" altLang="en-US" sz="1600" dirty="0"/>
              <a:t>ł</a:t>
            </a:r>
            <a:r>
              <a:rPr lang="en-US" altLang="pl-PL" sz="1600" dirty="0"/>
              <a:t>em na: lewe rami</a:t>
            </a:r>
            <a:r>
              <a:rPr lang="en-US" altLang="en-US" sz="1600" dirty="0"/>
              <a:t>ę</a:t>
            </a:r>
            <a:r>
              <a:rPr lang="en-US" altLang="pl-PL" sz="1600" dirty="0"/>
              <a:t>, prawe rami</a:t>
            </a:r>
            <a:r>
              <a:rPr lang="en-US" altLang="en-US" sz="1600" dirty="0"/>
              <a:t>ę</a:t>
            </a:r>
            <a:r>
              <a:rPr lang="en-US" altLang="pl-PL" sz="1600" dirty="0"/>
              <a:t>, lew</a:t>
            </a:r>
            <a:r>
              <a:rPr lang="en-US" altLang="en-US" sz="1600" dirty="0"/>
              <a:t>ą</a:t>
            </a:r>
            <a:r>
              <a:rPr lang="en-US" altLang="pl-PL" sz="1600" dirty="0"/>
              <a:t> nog</a:t>
            </a:r>
            <a:r>
              <a:rPr lang="en-US" altLang="en-US" sz="1600" dirty="0"/>
              <a:t>ę</a:t>
            </a:r>
            <a:r>
              <a:rPr lang="en-US" altLang="pl-PL" sz="1600" dirty="0"/>
              <a:t>, praw</a:t>
            </a:r>
            <a:r>
              <a:rPr lang="en-US" altLang="en-US" sz="1600" dirty="0"/>
              <a:t>ą</a:t>
            </a:r>
            <a:r>
              <a:rPr lang="en-US" altLang="pl-PL" sz="1600" dirty="0"/>
              <a:t> nog</a:t>
            </a:r>
            <a:r>
              <a:rPr lang="en-US" altLang="en-US" sz="1600" dirty="0"/>
              <a:t>ę</a:t>
            </a:r>
            <a:r>
              <a:rPr lang="en-US" altLang="pl-PL" sz="1600" dirty="0"/>
              <a:t> i tu</a:t>
            </a:r>
            <a:r>
              <a:rPr lang="en-US" altLang="en-US" sz="1600" dirty="0"/>
              <a:t>łó</a:t>
            </a:r>
            <a:r>
              <a:rPr lang="en-US" altLang="pl-PL" sz="1600" dirty="0"/>
              <a:t>w cz</a:t>
            </a:r>
            <a:r>
              <a:rPr lang="en-US" altLang="en-US" sz="1600" dirty="0"/>
              <a:t>ł</a:t>
            </a:r>
            <a:r>
              <a:rPr lang="en-US" altLang="pl-PL" sz="1600" dirty="0"/>
              <a:t>owieka. Odnosi si</a:t>
            </a:r>
            <a:r>
              <a:rPr lang="en-US" altLang="en-US" sz="1600" dirty="0"/>
              <a:t>ę</a:t>
            </a:r>
            <a:r>
              <a:rPr lang="en-US" altLang="pl-PL" sz="1600" dirty="0"/>
              <a:t> do trzech poziom</a:t>
            </a:r>
            <a:r>
              <a:rPr lang="en-US" altLang="en-US" sz="1600" dirty="0"/>
              <a:t>ó</a:t>
            </a:r>
            <a:r>
              <a:rPr lang="en-US" altLang="pl-PL" sz="1600" dirty="0"/>
              <a:t>w: poni</a:t>
            </a:r>
            <a:r>
              <a:rPr lang="en-US" altLang="en-US" sz="1600" dirty="0"/>
              <a:t>ż</a:t>
            </a:r>
            <a:r>
              <a:rPr lang="en-US" altLang="pl-PL" sz="1600" dirty="0"/>
              <a:t>ej (tkanka mi</a:t>
            </a:r>
            <a:r>
              <a:rPr lang="en-US" altLang="en-US" sz="1600" dirty="0"/>
              <a:t>ęś</a:t>
            </a:r>
            <a:r>
              <a:rPr lang="en-US" altLang="pl-PL" sz="1600" dirty="0"/>
              <a:t>niowa s</a:t>
            </a:r>
            <a:r>
              <a:rPr lang="en-US" altLang="en-US" sz="1600" dirty="0"/>
              <a:t>ł</a:t>
            </a:r>
            <a:r>
              <a:rPr lang="en-US" altLang="pl-PL" sz="1600" dirty="0"/>
              <a:t>abo rozwini</a:t>
            </a:r>
            <a:r>
              <a:rPr lang="en-US" altLang="en-US" sz="1600" dirty="0"/>
              <a:t>ę</a:t>
            </a:r>
            <a:r>
              <a:rPr lang="en-US" altLang="pl-PL" sz="1600" dirty="0"/>
              <a:t>ta – wykres szary wewn</a:t>
            </a:r>
            <a:r>
              <a:rPr lang="en-US" altLang="en-US" sz="1600" dirty="0"/>
              <a:t>ą</a:t>
            </a:r>
            <a:r>
              <a:rPr lang="en-US" altLang="pl-PL" sz="1600" dirty="0"/>
              <a:t>trz wykresu niebieskiego), w normie (tkanka mi</a:t>
            </a:r>
            <a:r>
              <a:rPr lang="en-US" altLang="en-US" sz="1600" dirty="0"/>
              <a:t>ęś</a:t>
            </a:r>
            <a:r>
              <a:rPr lang="en-US" altLang="pl-PL" sz="1600" dirty="0"/>
              <a:t>niowa prawid</a:t>
            </a:r>
            <a:r>
              <a:rPr lang="en-US" altLang="en-US" sz="1600" dirty="0"/>
              <a:t>ł</a:t>
            </a:r>
            <a:r>
              <a:rPr lang="en-US" altLang="pl-PL" sz="1600" dirty="0"/>
              <a:t>owo rozwini</a:t>
            </a:r>
            <a:r>
              <a:rPr lang="en-US" altLang="en-US" sz="1600" dirty="0"/>
              <a:t>ę</a:t>
            </a:r>
            <a:r>
              <a:rPr lang="en-US" altLang="pl-PL" sz="1600" dirty="0"/>
              <a:t>ta</a:t>
            </a:r>
            <a:r>
              <a:rPr lang="pl-PL" altLang="en-US" sz="1600" dirty="0"/>
              <a:t> </a:t>
            </a:r>
            <a:r>
              <a:rPr lang="en-US" altLang="pl-PL" sz="1600" dirty="0"/>
              <a:t>– wykres niebieski), powy</a:t>
            </a:r>
            <a:r>
              <a:rPr lang="en-US" altLang="en-US" sz="1600" dirty="0"/>
              <a:t>ż</a:t>
            </a:r>
            <a:r>
              <a:rPr lang="en-US" altLang="pl-PL" sz="1600" dirty="0"/>
              <a:t>ej (mocne umi</a:t>
            </a:r>
            <a:r>
              <a:rPr lang="en-US" altLang="en-US" sz="1600" dirty="0"/>
              <a:t>ęś</a:t>
            </a:r>
            <a:r>
              <a:rPr lang="en-US" altLang="pl-PL" sz="1600" dirty="0"/>
              <a:t>nienie – wykres szary na zewn</a:t>
            </a:r>
            <a:r>
              <a:rPr lang="en-US" altLang="en-US" sz="1600" dirty="0"/>
              <a:t>ą</a:t>
            </a:r>
            <a:r>
              <a:rPr lang="en-US" altLang="pl-PL" sz="1600" dirty="0"/>
              <a:t>trz wykresu niebieskiego). Podzia</a:t>
            </a:r>
            <a:r>
              <a:rPr lang="en-US" altLang="en-US" sz="1600" dirty="0"/>
              <a:t>ł</a:t>
            </a:r>
            <a:r>
              <a:rPr lang="en-US" altLang="pl-PL" sz="1600" dirty="0"/>
              <a:t> ten pozwala w szczeg</a:t>
            </a:r>
            <a:r>
              <a:rPr lang="en-US" altLang="en-US" sz="1600" dirty="0"/>
              <a:t>ó</a:t>
            </a:r>
            <a:r>
              <a:rPr lang="en-US" altLang="pl-PL" sz="1600" dirty="0"/>
              <a:t>lno</a:t>
            </a:r>
            <a:r>
              <a:rPr lang="en-US" altLang="en-US" sz="1600" dirty="0"/>
              <a:t>ś</a:t>
            </a:r>
            <a:r>
              <a:rPr lang="en-US" altLang="pl-PL" sz="1600" dirty="0"/>
              <a:t>ci obserwowa</a:t>
            </a:r>
            <a:r>
              <a:rPr lang="en-US" altLang="en-US" sz="1600" dirty="0"/>
              <a:t>ć</a:t>
            </a:r>
            <a:r>
              <a:rPr lang="en-US" altLang="pl-PL" sz="1600" dirty="0"/>
              <a:t> powr</a:t>
            </a:r>
            <a:r>
              <a:rPr lang="en-US" altLang="en-US" sz="1600" dirty="0"/>
              <a:t>ó</a:t>
            </a:r>
            <a:r>
              <a:rPr lang="en-US" altLang="pl-PL" sz="1600" dirty="0"/>
              <a:t>t do zdrowa i sprawno</a:t>
            </a:r>
            <a:r>
              <a:rPr lang="en-US" altLang="en-US" sz="1600" dirty="0"/>
              <a:t>ś</a:t>
            </a:r>
            <a:r>
              <a:rPr lang="en-US" altLang="pl-PL" sz="1600" dirty="0"/>
              <a:t>ci w czasie rekonwalescencji i fizjoterapii. Na wykresie zaobserwowa</a:t>
            </a:r>
            <a:r>
              <a:rPr lang="en-US" altLang="en-US" sz="1600" dirty="0"/>
              <a:t>ć</a:t>
            </a:r>
            <a:r>
              <a:rPr lang="en-US" altLang="pl-PL" sz="1600" dirty="0"/>
              <a:t> mo</a:t>
            </a:r>
            <a:r>
              <a:rPr lang="en-US" altLang="en-US" sz="1600" dirty="0"/>
              <a:t>ż</a:t>
            </a:r>
            <a:r>
              <a:rPr lang="en-US" altLang="pl-PL" sz="1600" dirty="0"/>
              <a:t>na tak</a:t>
            </a:r>
            <a:r>
              <a:rPr lang="en-US" altLang="en-US" sz="1600" dirty="0"/>
              <a:t>ż</a:t>
            </a:r>
            <a:r>
              <a:rPr lang="en-US" altLang="pl-PL" sz="1600" dirty="0"/>
              <a:t>e r</a:t>
            </a:r>
            <a:r>
              <a:rPr lang="en-US" altLang="en-US" sz="1600" dirty="0"/>
              <a:t>ó</a:t>
            </a:r>
            <a:r>
              <a:rPr lang="en-US" altLang="pl-PL" sz="1600" dirty="0"/>
              <a:t>wnowag</a:t>
            </a:r>
            <a:r>
              <a:rPr lang="en-US" altLang="en-US" sz="1600" dirty="0"/>
              <a:t>ę</a:t>
            </a:r>
            <a:r>
              <a:rPr lang="en-US" altLang="pl-PL" sz="1600" dirty="0"/>
              <a:t> mi</a:t>
            </a:r>
            <a:r>
              <a:rPr lang="en-US" altLang="en-US" sz="1600" dirty="0"/>
              <a:t>ęś</a:t>
            </a:r>
            <a:r>
              <a:rPr lang="en-US" altLang="pl-PL" sz="1600" dirty="0"/>
              <a:t>niow</a:t>
            </a:r>
            <a:r>
              <a:rPr lang="en-US" altLang="en-US" sz="1600" dirty="0"/>
              <a:t>ą</a:t>
            </a:r>
            <a:r>
              <a:rPr lang="en-US" altLang="pl-PL" sz="1600" dirty="0"/>
              <a:t> pomi</a:t>
            </a:r>
            <a:r>
              <a:rPr lang="en-US" altLang="en-US" sz="1600" dirty="0"/>
              <a:t>ę</a:t>
            </a:r>
            <a:r>
              <a:rPr lang="en-US" altLang="pl-PL" sz="1600" dirty="0"/>
              <a:t>dzy segmentami cia</a:t>
            </a:r>
            <a:r>
              <a:rPr lang="en-US" altLang="en-US" sz="1600" dirty="0"/>
              <a:t>ł</a:t>
            </a:r>
            <a:r>
              <a:rPr lang="en-US" altLang="pl-PL" sz="1600" dirty="0"/>
              <a:t>a.</a:t>
            </a:r>
          </a:p>
          <a:p>
            <a:endParaRPr lang="en-US" altLang="pl-PL" sz="1600" dirty="0"/>
          </a:p>
        </p:txBody>
      </p:sp>
      <p:pic>
        <p:nvPicPr>
          <p:cNvPr id="4" name="Symbol zastępczy zawartości 3" descr="4"/>
          <p:cNvPicPr>
            <a:picLocks noGrp="1" noChangeAspect="1"/>
          </p:cNvPicPr>
          <p:nvPr>
            <p:ph idx="1"/>
          </p:nvPr>
        </p:nvPicPr>
        <p:blipFill>
          <a:blip r:embed="rId2"/>
          <a:stretch>
            <a:fillRect/>
          </a:stretch>
        </p:blipFill>
        <p:spPr>
          <a:xfrm>
            <a:off x="1258570" y="260350"/>
            <a:ext cx="6754495" cy="357886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4"/>
          <p:cNvPicPr>
            <a:picLocks noGrp="1" noChangeAspect="1"/>
          </p:cNvPicPr>
          <p:nvPr>
            <p:ph idx="1"/>
          </p:nvPr>
        </p:nvPicPr>
        <p:blipFill>
          <a:blip r:embed="rId2"/>
          <a:stretch>
            <a:fillRect/>
          </a:stretch>
        </p:blipFill>
        <p:spPr>
          <a:xfrm>
            <a:off x="1330325" y="45085"/>
            <a:ext cx="6754495" cy="3578860"/>
          </a:xfrm>
          <a:prstGeom prst="rect">
            <a:avLst/>
          </a:prstGeom>
        </p:spPr>
      </p:pic>
      <p:sp>
        <p:nvSpPr>
          <p:cNvPr id="5" name="Pole tekstowe 4"/>
          <p:cNvSpPr txBox="1"/>
          <p:nvPr/>
        </p:nvSpPr>
        <p:spPr>
          <a:xfrm>
            <a:off x="224790" y="3567430"/>
            <a:ext cx="8811260" cy="2599690"/>
          </a:xfrm>
          <a:prstGeom prst="rect">
            <a:avLst/>
          </a:prstGeom>
          <a:noFill/>
        </p:spPr>
        <p:txBody>
          <a:bodyPr wrap="square" rtlCol="0">
            <a:noAutofit/>
          </a:bodyPr>
          <a:lstStyle/>
          <a:p>
            <a:r>
              <a:rPr lang="en-US" altLang="pl-PL" sz="1600" b="1" dirty="0"/>
              <a:t>Analiza masy mi</a:t>
            </a:r>
            <a:r>
              <a:rPr lang="en-US" altLang="en-US" sz="1600" b="1" dirty="0"/>
              <a:t>ęś</a:t>
            </a:r>
            <a:r>
              <a:rPr lang="en-US" altLang="pl-PL" sz="1600" b="1" dirty="0"/>
              <a:t>niowej/ t</a:t>
            </a:r>
            <a:r>
              <a:rPr lang="en-US" altLang="en-US" sz="1600" b="1" dirty="0"/>
              <a:t>ł</a:t>
            </a:r>
            <a:r>
              <a:rPr lang="en-US" altLang="pl-PL" sz="1600" b="1" dirty="0"/>
              <a:t>uszczowej w segmentach cia</a:t>
            </a:r>
            <a:r>
              <a:rPr lang="en-US" altLang="en-US" sz="1600" b="1" dirty="0"/>
              <a:t>ł</a:t>
            </a:r>
            <a:r>
              <a:rPr lang="en-US" altLang="pl-PL" sz="1600" b="1" dirty="0"/>
              <a:t>a</a:t>
            </a:r>
          </a:p>
          <a:p>
            <a:r>
              <a:rPr lang="en-US" altLang="pl-PL" sz="1600" dirty="0"/>
              <a:t>Zmienn</a:t>
            </a:r>
            <a:r>
              <a:rPr lang="en-US" altLang="en-US" sz="1600" dirty="0"/>
              <a:t>ą</a:t>
            </a:r>
            <a:r>
              <a:rPr lang="en-US" altLang="pl-PL" sz="1600" dirty="0"/>
              <a:t> warto</a:t>
            </a:r>
            <a:r>
              <a:rPr lang="en-US" altLang="en-US" sz="1600" dirty="0"/>
              <a:t>ś</a:t>
            </a:r>
            <a:r>
              <a:rPr lang="en-US" altLang="pl-PL" sz="1600" dirty="0"/>
              <a:t>ci</a:t>
            </a:r>
            <a:r>
              <a:rPr lang="en-US" altLang="en-US" sz="1600" dirty="0"/>
              <a:t>ą</a:t>
            </a:r>
            <a:r>
              <a:rPr lang="en-US" altLang="pl-PL" sz="1600" dirty="0"/>
              <a:t> w og</a:t>
            </a:r>
            <a:r>
              <a:rPr lang="en-US" altLang="en-US" sz="1600" dirty="0"/>
              <a:t>ó</a:t>
            </a:r>
            <a:r>
              <a:rPr lang="en-US" altLang="pl-PL" sz="1600" dirty="0"/>
              <a:t>lnej masie mi</a:t>
            </a:r>
            <a:r>
              <a:rPr lang="en-US" altLang="en-US" sz="1600" dirty="0"/>
              <a:t>ęś</a:t>
            </a:r>
            <a:r>
              <a:rPr lang="en-US" altLang="pl-PL" sz="1600" dirty="0"/>
              <a:t>niowej, kt</a:t>
            </a:r>
            <a:r>
              <a:rPr lang="en-US" altLang="en-US" sz="1600" dirty="0"/>
              <a:t>ó</a:t>
            </a:r>
            <a:r>
              <a:rPr lang="en-US" altLang="pl-PL" sz="1600" dirty="0"/>
              <a:t>ra mo</a:t>
            </a:r>
            <a:r>
              <a:rPr lang="en-US" altLang="en-US" sz="1600" dirty="0"/>
              <a:t>ż</a:t>
            </a:r>
            <a:r>
              <a:rPr lang="en-US" altLang="pl-PL" sz="1600" dirty="0"/>
              <a:t>e wp</a:t>
            </a:r>
            <a:r>
              <a:rPr lang="en-US" altLang="en-US" sz="1600" dirty="0"/>
              <a:t>ł</a:t>
            </a:r>
            <a:r>
              <a:rPr lang="en-US" altLang="pl-PL" sz="1600" dirty="0"/>
              <a:t>ywa</a:t>
            </a:r>
            <a:r>
              <a:rPr lang="en-US" altLang="en-US" sz="1600" dirty="0"/>
              <a:t>ć</a:t>
            </a:r>
            <a:r>
              <a:rPr lang="en-US" altLang="pl-PL" sz="1600" dirty="0"/>
              <a:t> istotnie na wynik, jest masa mi</a:t>
            </a:r>
            <a:r>
              <a:rPr lang="en-US" altLang="en-US" sz="1600" dirty="0"/>
              <a:t>ęś</a:t>
            </a:r>
            <a:r>
              <a:rPr lang="en-US" altLang="pl-PL" sz="1600" dirty="0"/>
              <a:t>ni </a:t>
            </a:r>
            <a:r>
              <a:rPr lang="pl-PL" altLang="en-US" sz="1600" dirty="0"/>
              <a:t> </a:t>
            </a:r>
            <a:r>
              <a:rPr lang="en-US" altLang="pl-PL" sz="1600" dirty="0"/>
              <a:t>szkieletowych, kt</a:t>
            </a:r>
            <a:r>
              <a:rPr lang="en-US" altLang="en-US" sz="1600" dirty="0"/>
              <a:t>ó</a:t>
            </a:r>
            <a:r>
              <a:rPr lang="en-US" altLang="pl-PL" sz="1600" dirty="0"/>
              <a:t>ra mo</a:t>
            </a:r>
            <a:r>
              <a:rPr lang="en-US" altLang="en-US" sz="1600" dirty="0"/>
              <a:t>ż</a:t>
            </a:r>
            <a:r>
              <a:rPr lang="en-US" altLang="pl-PL" sz="1600" dirty="0"/>
              <a:t>e by</a:t>
            </a:r>
            <a:r>
              <a:rPr lang="en-US" altLang="en-US" sz="1600" dirty="0"/>
              <a:t>ć</a:t>
            </a:r>
            <a:r>
              <a:rPr lang="en-US" altLang="pl-PL" sz="1600" dirty="0"/>
              <a:t> rozwijana poprzez </a:t>
            </a:r>
            <a:r>
              <a:rPr lang="en-US" altLang="en-US" sz="1600" dirty="0"/>
              <a:t>ć</a:t>
            </a:r>
            <a:r>
              <a:rPr lang="en-US" altLang="pl-PL" sz="1600" dirty="0"/>
              <a:t>wiczenia fizyczne, b</a:t>
            </a:r>
            <a:r>
              <a:rPr lang="en-US" altLang="en-US" sz="1600" dirty="0"/>
              <a:t>ą</a:t>
            </a:r>
            <a:r>
              <a:rPr lang="en-US" altLang="pl-PL" sz="1600" dirty="0"/>
              <a:t>d</a:t>
            </a:r>
            <a:r>
              <a:rPr lang="en-US" altLang="en-US" sz="1600" dirty="0"/>
              <a:t>ź</a:t>
            </a:r>
            <a:r>
              <a:rPr lang="en-US" altLang="pl-PL" sz="1600" dirty="0"/>
              <a:t> degradowana w skutek choroby, przetrenowania, niedo</a:t>
            </a:r>
            <a:r>
              <a:rPr lang="en-US" altLang="en-US" sz="1600" dirty="0"/>
              <a:t>ż</a:t>
            </a:r>
            <a:r>
              <a:rPr lang="en-US" altLang="pl-PL" sz="1600" dirty="0"/>
              <a:t>ywienia, b</a:t>
            </a:r>
            <a:r>
              <a:rPr lang="en-US" altLang="en-US" sz="1600" dirty="0"/>
              <a:t>ą</a:t>
            </a:r>
            <a:r>
              <a:rPr lang="en-US" altLang="pl-PL" sz="1600" dirty="0"/>
              <a:t>d</a:t>
            </a:r>
            <a:r>
              <a:rPr lang="en-US" altLang="en-US" sz="1600" dirty="0"/>
              <a:t>ź</a:t>
            </a:r>
            <a:r>
              <a:rPr lang="en-US" altLang="pl-PL" sz="1600" dirty="0"/>
              <a:t> starzenia si</a:t>
            </a:r>
            <a:r>
              <a:rPr lang="en-US" altLang="en-US" sz="1600" dirty="0"/>
              <a:t>ę</a:t>
            </a:r>
            <a:r>
              <a:rPr lang="en-US" altLang="pl-PL" sz="1600" dirty="0"/>
              <a:t> organizmu. Odpowiednia zawarto</a:t>
            </a:r>
            <a:r>
              <a:rPr lang="en-US" altLang="en-US" sz="1600" dirty="0"/>
              <a:t>ść</a:t>
            </a:r>
            <a:r>
              <a:rPr lang="en-US" altLang="pl-PL" sz="1600" dirty="0"/>
              <a:t> mi</a:t>
            </a:r>
            <a:r>
              <a:rPr lang="en-US" altLang="en-US" sz="1600" dirty="0"/>
              <a:t>ęś</a:t>
            </a:r>
            <a:r>
              <a:rPr lang="en-US" altLang="pl-PL" sz="1600" dirty="0"/>
              <a:t>ni jest bardzo istotna dla zdrowia. Mi</a:t>
            </a:r>
            <a:r>
              <a:rPr lang="en-US" altLang="en-US" sz="1600" dirty="0"/>
              <a:t>ęś</a:t>
            </a:r>
            <a:r>
              <a:rPr lang="en-US" altLang="pl-PL" sz="1600" dirty="0"/>
              <a:t>nie nie tylko pozwalaj</a:t>
            </a:r>
            <a:r>
              <a:rPr lang="en-US" altLang="en-US" sz="1600" dirty="0"/>
              <a:t>ą</a:t>
            </a:r>
            <a:r>
              <a:rPr lang="en-US" altLang="pl-PL" sz="1600" dirty="0"/>
              <a:t> zachowa</a:t>
            </a:r>
            <a:r>
              <a:rPr lang="en-US" altLang="en-US" sz="1600" dirty="0"/>
              <a:t>ć</a:t>
            </a:r>
            <a:r>
              <a:rPr lang="en-US" altLang="pl-PL" sz="1600" dirty="0"/>
              <a:t> zdrowy i </a:t>
            </a:r>
            <a:r>
              <a:rPr lang="en-US" altLang="en-US" sz="1600" dirty="0"/>
              <a:t>ł</a:t>
            </a:r>
            <a:r>
              <a:rPr lang="en-US" altLang="pl-PL" sz="1600" dirty="0"/>
              <a:t>adny wygl</a:t>
            </a:r>
            <a:r>
              <a:rPr lang="en-US" altLang="en-US" sz="1600" dirty="0"/>
              <a:t>ą</a:t>
            </a:r>
            <a:r>
              <a:rPr lang="en-US" altLang="pl-PL" sz="1600" dirty="0"/>
              <a:t>d sylwetki, ale s</a:t>
            </a:r>
            <a:r>
              <a:rPr lang="en-US" altLang="en-US" sz="1600" dirty="0"/>
              <a:t>ą</a:t>
            </a:r>
            <a:r>
              <a:rPr lang="en-US" altLang="pl-PL" sz="1600" dirty="0"/>
              <a:t> aktywne metabolicznie, dzi</a:t>
            </a:r>
            <a:r>
              <a:rPr lang="en-US" altLang="en-US" sz="1600" dirty="0"/>
              <a:t>ę</a:t>
            </a:r>
            <a:r>
              <a:rPr lang="en-US" altLang="pl-PL" sz="1600" dirty="0"/>
              <a:t>ki czemu organizm zu</a:t>
            </a:r>
            <a:r>
              <a:rPr lang="en-US" altLang="en-US" sz="1600" dirty="0"/>
              <a:t>ż</a:t>
            </a:r>
            <a:r>
              <a:rPr lang="en-US" altLang="pl-PL" sz="1600" dirty="0"/>
              <a:t>ywa wi</a:t>
            </a:r>
            <a:r>
              <a:rPr lang="en-US" altLang="en-US" sz="1600" dirty="0"/>
              <a:t>ę</a:t>
            </a:r>
            <a:r>
              <a:rPr lang="en-US" altLang="pl-PL" sz="1600" dirty="0"/>
              <a:t>cej energii w spoczynku. Wyobra</a:t>
            </a:r>
            <a:r>
              <a:rPr lang="en-US" altLang="en-US" sz="1600" dirty="0"/>
              <a:t>ź</a:t>
            </a:r>
            <a:r>
              <a:rPr lang="en-US" altLang="pl-PL" sz="1600" dirty="0"/>
              <a:t>my sobie dwie zdrowe osoby o jednakowej masie cia</a:t>
            </a:r>
            <a:r>
              <a:rPr lang="en-US" altLang="en-US" sz="1600" dirty="0"/>
              <a:t>ł</a:t>
            </a:r>
            <a:r>
              <a:rPr lang="en-US" altLang="pl-PL" sz="1600" dirty="0"/>
              <a:t>a, z kt</a:t>
            </a:r>
            <a:r>
              <a:rPr lang="en-US" altLang="en-US" sz="1600" dirty="0"/>
              <a:t>ó</a:t>
            </a:r>
            <a:r>
              <a:rPr lang="en-US" altLang="pl-PL" sz="1600" dirty="0"/>
              <a:t>rych jedna ma znacznie wi</a:t>
            </a:r>
            <a:r>
              <a:rPr lang="en-US" altLang="en-US" sz="1600" dirty="0"/>
              <a:t>ę</a:t>
            </a:r>
            <a:r>
              <a:rPr lang="en-US" altLang="pl-PL" sz="1600" dirty="0"/>
              <a:t>cej tkanki mi</a:t>
            </a:r>
            <a:r>
              <a:rPr lang="en-US" altLang="en-US" sz="1600" dirty="0"/>
              <a:t>ęś</a:t>
            </a:r>
            <a:r>
              <a:rPr lang="en-US" altLang="pl-PL" sz="1600" dirty="0"/>
              <a:t>niowej ni</a:t>
            </a:r>
            <a:r>
              <a:rPr lang="en-US" altLang="en-US" sz="1600" dirty="0"/>
              <a:t>ż</a:t>
            </a:r>
            <a:r>
              <a:rPr lang="en-US" altLang="pl-PL" sz="1600" dirty="0"/>
              <a:t> druga. Ta osoba, jedz</a:t>
            </a:r>
            <a:r>
              <a:rPr lang="en-US" altLang="en-US" sz="1600" dirty="0"/>
              <a:t>ą</a:t>
            </a:r>
            <a:r>
              <a:rPr lang="en-US" altLang="pl-PL" sz="1600" dirty="0"/>
              <a:t>c wi</a:t>
            </a:r>
            <a:r>
              <a:rPr lang="en-US" altLang="en-US" sz="1600" dirty="0"/>
              <a:t>ę</a:t>
            </a:r>
            <a:r>
              <a:rPr lang="en-US" altLang="pl-PL" sz="1600" dirty="0"/>
              <a:t>cej, nie przytyje, poniewa</a:t>
            </a:r>
            <a:r>
              <a:rPr lang="en-US" altLang="en-US" sz="1600" dirty="0"/>
              <a:t>ż</a:t>
            </a:r>
            <a:r>
              <a:rPr lang="en-US" altLang="pl-PL" sz="1600" dirty="0"/>
              <a:t> jej organizm zu</a:t>
            </a:r>
            <a:r>
              <a:rPr lang="en-US" altLang="en-US" sz="1600" dirty="0"/>
              <a:t>ż</a:t>
            </a:r>
            <a:r>
              <a:rPr lang="en-US" altLang="pl-PL" sz="1600" dirty="0"/>
              <a:t>ywa wi</a:t>
            </a:r>
            <a:r>
              <a:rPr lang="en-US" altLang="en-US" sz="1600" dirty="0"/>
              <a:t>ę</a:t>
            </a:r>
            <a:r>
              <a:rPr lang="en-US" altLang="pl-PL" sz="1600" dirty="0"/>
              <a:t>cej energii, ni</a:t>
            </a:r>
            <a:r>
              <a:rPr lang="en-US" altLang="en-US" sz="1600" dirty="0"/>
              <a:t>ż</a:t>
            </a:r>
            <a:r>
              <a:rPr lang="en-US" altLang="pl-PL" sz="1600" dirty="0"/>
              <a:t> osoby o wi</a:t>
            </a:r>
            <a:r>
              <a:rPr lang="en-US" altLang="en-US" sz="1600" dirty="0"/>
              <a:t>ę</a:t>
            </a:r>
            <a:r>
              <a:rPr lang="en-US" altLang="pl-PL" sz="1600" dirty="0"/>
              <a:t>kszej zawarto</a:t>
            </a:r>
            <a:r>
              <a:rPr lang="en-US" altLang="en-US" sz="1600" dirty="0"/>
              <a:t>ś</a:t>
            </a:r>
            <a:r>
              <a:rPr lang="en-US" altLang="pl-PL" sz="1600" dirty="0"/>
              <a:t>ci tkanki t</a:t>
            </a:r>
            <a:r>
              <a:rPr lang="en-US" altLang="en-US" sz="1600" dirty="0"/>
              <a:t>ł</a:t>
            </a:r>
            <a:r>
              <a:rPr lang="en-US" altLang="pl-PL" sz="1600" dirty="0"/>
              <a:t>uszczowej a mniejszej mi</a:t>
            </a:r>
            <a:r>
              <a:rPr lang="en-US" altLang="en-US" sz="1600" dirty="0"/>
              <a:t>ęś</a:t>
            </a:r>
            <a:r>
              <a:rPr lang="en-US" altLang="pl-PL" sz="1600" dirty="0"/>
              <a:t>niowej. Mi</a:t>
            </a:r>
            <a:r>
              <a:rPr lang="en-US" altLang="en-US" sz="1600" dirty="0"/>
              <a:t>ęś</a:t>
            </a:r>
            <a:r>
              <a:rPr lang="en-US" altLang="pl-PL" sz="1600" dirty="0"/>
              <a:t>nie ponadto bior</a:t>
            </a:r>
            <a:r>
              <a:rPr lang="en-US" altLang="en-US" sz="1600" dirty="0"/>
              <a:t>ą</a:t>
            </a:r>
            <a:r>
              <a:rPr lang="en-US" altLang="pl-PL" sz="1600" dirty="0"/>
              <a:t> udzia</a:t>
            </a:r>
            <a:r>
              <a:rPr lang="en-US" altLang="en-US" sz="1600" dirty="0"/>
              <a:t>ł</a:t>
            </a:r>
            <a:r>
              <a:rPr lang="en-US" altLang="pl-PL" sz="1600" dirty="0"/>
              <a:t> w regulacji gospodarki hormonalnej, w szczeg</a:t>
            </a:r>
            <a:r>
              <a:rPr lang="en-US" altLang="en-US" sz="1600" dirty="0"/>
              <a:t>ó</a:t>
            </a:r>
            <a:r>
              <a:rPr lang="en-US" altLang="pl-PL" sz="1600" dirty="0"/>
              <a:t>lno</a:t>
            </a:r>
            <a:r>
              <a:rPr lang="en-US" altLang="en-US" sz="1600" dirty="0"/>
              <a:t>ś</a:t>
            </a:r>
            <a:r>
              <a:rPr lang="en-US" altLang="pl-PL" sz="1600" dirty="0"/>
              <a:t>ci wspieraj</a:t>
            </a:r>
            <a:r>
              <a:rPr lang="en-US" altLang="en-US" sz="1600" dirty="0"/>
              <a:t>ą</a:t>
            </a:r>
            <a:r>
              <a:rPr lang="en-US" altLang="pl-PL" sz="1600" dirty="0"/>
              <a:t>c utrzymanie odpowiedniej ilo</a:t>
            </a:r>
            <a:r>
              <a:rPr lang="en-US" altLang="en-US" sz="1600" dirty="0"/>
              <a:t>ś</a:t>
            </a:r>
            <a:r>
              <a:rPr lang="en-US" altLang="pl-PL" sz="1600" dirty="0"/>
              <a:t>ci </a:t>
            </a:r>
            <a:r>
              <a:rPr lang="pl-PL" altLang="en-US" sz="1600" dirty="0"/>
              <a:t> </a:t>
            </a:r>
            <a:r>
              <a:rPr lang="en-US" altLang="pl-PL" sz="1600" dirty="0"/>
              <a:t>testosteronu, co ma niebagatelne znaczenie dla m</a:t>
            </a:r>
            <a:r>
              <a:rPr lang="en-US" altLang="en-US" sz="1600" dirty="0"/>
              <a:t>ęż</a:t>
            </a:r>
            <a:r>
              <a:rPr lang="en-US" altLang="pl-PL" sz="1600" dirty="0"/>
              <a:t>czyzn. Mi</a:t>
            </a:r>
            <a:r>
              <a:rPr lang="en-US" altLang="en-US" sz="1600" dirty="0"/>
              <a:t>ęś</a:t>
            </a:r>
            <a:r>
              <a:rPr lang="en-US" altLang="pl-PL" sz="1600" dirty="0"/>
              <a:t>nie stanowi</a:t>
            </a:r>
            <a:r>
              <a:rPr lang="en-US" altLang="en-US" sz="1600" dirty="0"/>
              <a:t>ą</a:t>
            </a:r>
            <a:r>
              <a:rPr lang="en-US" altLang="pl-PL" sz="1600" dirty="0"/>
              <a:t> tak</a:t>
            </a:r>
            <a:r>
              <a:rPr lang="en-US" altLang="en-US" sz="1600" dirty="0"/>
              <a:t>ż</a:t>
            </a:r>
            <a:r>
              <a:rPr lang="en-US" altLang="pl-PL" sz="1600" dirty="0"/>
              <a:t>e rezerw</a:t>
            </a:r>
            <a:r>
              <a:rPr lang="en-US" altLang="en-US" sz="1600" dirty="0"/>
              <a:t>ę</a:t>
            </a:r>
            <a:r>
              <a:rPr lang="en-US" altLang="pl-PL" sz="1600" dirty="0"/>
              <a:t> energetyczn</a:t>
            </a:r>
            <a:r>
              <a:rPr lang="en-US" altLang="en-US" sz="1600" dirty="0"/>
              <a:t>ą</a:t>
            </a:r>
            <a:r>
              <a:rPr lang="en-US" altLang="pl-PL" sz="1600" dirty="0"/>
              <a:t> dla </a:t>
            </a:r>
          </a:p>
          <a:p>
            <a:r>
              <a:rPr lang="en-US" altLang="pl-PL" sz="1600" dirty="0"/>
              <a:t>organizmu i wspieraj</a:t>
            </a:r>
            <a:r>
              <a:rPr lang="en-US" altLang="en-US" sz="1600" dirty="0"/>
              <a:t>ą</a:t>
            </a:r>
            <a:r>
              <a:rPr lang="en-US" altLang="pl-PL" sz="1600" dirty="0"/>
              <a:t> usuwanie toksyn z organizmu. Dlatego w</a:t>
            </a:r>
            <a:r>
              <a:rPr lang="en-US" altLang="en-US" sz="1600" dirty="0"/>
              <a:t>ł</a:t>
            </a:r>
            <a:r>
              <a:rPr lang="en-US" altLang="pl-PL" sz="1600" dirty="0"/>
              <a:t>a</a:t>
            </a:r>
            <a:r>
              <a:rPr lang="en-US" altLang="en-US" sz="1600" dirty="0"/>
              <a:t>ś</a:t>
            </a:r>
            <a:r>
              <a:rPr lang="en-US" altLang="pl-PL" sz="1600" dirty="0"/>
              <a:t>nie zachowanie dobrego poziomu tkanki mi</a:t>
            </a:r>
            <a:r>
              <a:rPr lang="en-US" altLang="en-US" sz="1600" dirty="0"/>
              <a:t>ęś</a:t>
            </a:r>
            <a:r>
              <a:rPr lang="en-US" altLang="pl-PL" sz="1600" dirty="0"/>
              <a:t>niowej jest tak istotne.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2921635"/>
            <a:ext cx="8811260" cy="2599690"/>
          </a:xfrm>
          <a:prstGeom prst="rect">
            <a:avLst/>
          </a:prstGeom>
          <a:noFill/>
        </p:spPr>
        <p:txBody>
          <a:bodyPr wrap="square" rtlCol="0">
            <a:noAutofit/>
          </a:bodyPr>
          <a:lstStyle/>
          <a:p>
            <a:r>
              <a:rPr lang="en-US" altLang="pl-PL" sz="1600" b="1" dirty="0"/>
              <a:t>Ocean og</a:t>
            </a:r>
            <a:r>
              <a:rPr lang="en-US" altLang="en-US" sz="1600" b="1" dirty="0"/>
              <a:t>ó</a:t>
            </a:r>
            <a:r>
              <a:rPr lang="en-US" altLang="pl-PL" sz="1600" b="1" dirty="0"/>
              <a:t>lna</a:t>
            </a:r>
          </a:p>
          <a:p>
            <a:endParaRPr lang="en-US" altLang="pl-PL" sz="1600" b="1" dirty="0"/>
          </a:p>
          <a:p>
            <a:r>
              <a:rPr lang="en-US" altLang="pl-PL" sz="1600" b="1" dirty="0"/>
              <a:t>Okre</a:t>
            </a:r>
            <a:r>
              <a:rPr lang="en-US" altLang="en-US" sz="1600" b="1" dirty="0"/>
              <a:t>ś</a:t>
            </a:r>
            <a:r>
              <a:rPr lang="en-US" altLang="pl-PL" sz="1600" b="1" dirty="0"/>
              <a:t>lenie typu sylwetki</a:t>
            </a:r>
            <a:r>
              <a:rPr lang="en-US" altLang="pl-PL" sz="1600" dirty="0"/>
              <a:t> -to okre</a:t>
            </a:r>
            <a:r>
              <a:rPr lang="en-US" altLang="en-US" sz="1600" dirty="0"/>
              <a:t>ś</a:t>
            </a:r>
            <a:r>
              <a:rPr lang="en-US" altLang="pl-PL" sz="1600" dirty="0"/>
              <a:t>lenie kszta</a:t>
            </a:r>
            <a:r>
              <a:rPr lang="en-US" altLang="en-US" sz="1600" dirty="0"/>
              <a:t>ł</a:t>
            </a:r>
            <a:r>
              <a:rPr lang="en-US" altLang="pl-PL" sz="1600" dirty="0"/>
              <a:t>tu cia</a:t>
            </a:r>
            <a:r>
              <a:rPr lang="en-US" altLang="en-US" sz="1600" dirty="0"/>
              <a:t>ł</a:t>
            </a:r>
            <a:r>
              <a:rPr lang="en-US" altLang="pl-PL" sz="1600" dirty="0"/>
              <a:t>a badanego, w oparciu o dwa kryteria: BMI (wska</a:t>
            </a:r>
            <a:r>
              <a:rPr lang="en-US" altLang="en-US" sz="1600" dirty="0"/>
              <a:t>ź</a:t>
            </a:r>
            <a:r>
              <a:rPr lang="en-US" altLang="pl-PL" sz="1600" dirty="0"/>
              <a:t>nik </a:t>
            </a:r>
          </a:p>
          <a:p>
            <a:r>
              <a:rPr lang="en-US" altLang="pl-PL" sz="1600" dirty="0"/>
              <a:t>masy cia</a:t>
            </a:r>
            <a:r>
              <a:rPr lang="en-US" altLang="en-US" sz="1600" dirty="0"/>
              <a:t>ł</a:t>
            </a:r>
            <a:r>
              <a:rPr lang="en-US" altLang="pl-PL" sz="1600" dirty="0"/>
              <a:t>a) i PBF (procent tkanki t</a:t>
            </a:r>
            <a:r>
              <a:rPr lang="en-US" altLang="en-US" sz="1600" dirty="0"/>
              <a:t>ł</a:t>
            </a:r>
            <a:r>
              <a:rPr lang="en-US" altLang="pl-PL" sz="1600" dirty="0"/>
              <a:t>uszczowej). Im wi</a:t>
            </a:r>
            <a:r>
              <a:rPr lang="en-US" altLang="en-US" sz="1600" dirty="0"/>
              <a:t>ę</a:t>
            </a:r>
            <a:r>
              <a:rPr lang="en-US" altLang="pl-PL" sz="1600" dirty="0"/>
              <a:t>cej masy mi</a:t>
            </a:r>
            <a:r>
              <a:rPr lang="en-US" altLang="en-US" sz="1600" dirty="0"/>
              <a:t>ęś</a:t>
            </a:r>
            <a:r>
              <a:rPr lang="en-US" altLang="pl-PL" sz="1600" dirty="0"/>
              <a:t>niowej, tym zdrowszy organizm, im mniejsza masa cia</a:t>
            </a:r>
            <a:r>
              <a:rPr lang="en-US" altLang="en-US" sz="1600" dirty="0"/>
              <a:t>ł</a:t>
            </a:r>
            <a:r>
              <a:rPr lang="en-US" altLang="pl-PL" sz="1600" dirty="0"/>
              <a:t>a tym mniejsze ryzyko oty</a:t>
            </a:r>
            <a:r>
              <a:rPr lang="en-US" altLang="en-US" sz="1600" dirty="0"/>
              <a:t>ł</a:t>
            </a:r>
            <a:r>
              <a:rPr lang="en-US" altLang="pl-PL" sz="1600" dirty="0"/>
              <a:t>o</a:t>
            </a:r>
            <a:r>
              <a:rPr lang="en-US" altLang="en-US" sz="1600" dirty="0"/>
              <a:t>ś</a:t>
            </a:r>
            <a:r>
              <a:rPr lang="en-US" altLang="pl-PL" sz="1600" dirty="0"/>
              <a:t>ci, im wy</a:t>
            </a:r>
            <a:r>
              <a:rPr lang="en-US" altLang="en-US" sz="1600" dirty="0"/>
              <a:t>ż</a:t>
            </a:r>
            <a:r>
              <a:rPr lang="en-US" altLang="pl-PL" sz="1600" dirty="0"/>
              <a:t>sza masa cia</a:t>
            </a:r>
            <a:r>
              <a:rPr lang="en-US" altLang="en-US" sz="1600" dirty="0"/>
              <a:t>ł</a:t>
            </a:r>
            <a:r>
              <a:rPr lang="en-US" altLang="pl-PL" sz="1600" dirty="0"/>
              <a:t>a i zawarto</a:t>
            </a:r>
            <a:r>
              <a:rPr lang="en-US" altLang="en-US" sz="1600" dirty="0"/>
              <a:t>ść</a:t>
            </a:r>
            <a:r>
              <a:rPr lang="en-US" altLang="pl-PL" sz="1600" dirty="0"/>
              <a:t> tkanki t</a:t>
            </a:r>
            <a:r>
              <a:rPr lang="en-US" altLang="en-US" sz="1600" dirty="0"/>
              <a:t>ł</a:t>
            </a:r>
            <a:r>
              <a:rPr lang="en-US" altLang="pl-PL" sz="1600" dirty="0"/>
              <a:t>uszczowej tym bli</a:t>
            </a:r>
            <a:r>
              <a:rPr lang="en-US" altLang="en-US" sz="1600" dirty="0"/>
              <a:t>ż</a:t>
            </a:r>
            <a:r>
              <a:rPr lang="en-US" altLang="pl-PL" sz="1600" dirty="0"/>
              <a:t>ej typu „oty</a:t>
            </a:r>
            <a:r>
              <a:rPr lang="en-US" altLang="en-US" sz="1600" dirty="0"/>
              <a:t>ł</a:t>
            </a:r>
            <a:r>
              <a:rPr lang="en-US" altLang="pl-PL" sz="1600" dirty="0"/>
              <a:t>o</a:t>
            </a:r>
            <a:r>
              <a:rPr lang="en-US" altLang="en-US" sz="1600" dirty="0"/>
              <a:t>ść</a:t>
            </a:r>
            <a:r>
              <a:rPr lang="en-US" altLang="pl-PL" sz="1600" dirty="0"/>
              <a:t>”. </a:t>
            </a:r>
          </a:p>
          <a:p>
            <a:r>
              <a:rPr lang="en-US" altLang="pl-PL" sz="1600" dirty="0"/>
              <a:t>Osoby oty</a:t>
            </a:r>
            <a:r>
              <a:rPr lang="en-US" altLang="en-US" sz="1600" dirty="0"/>
              <a:t>ł</a:t>
            </a:r>
            <a:r>
              <a:rPr lang="en-US" altLang="pl-PL" sz="1600" dirty="0"/>
              <a:t>e powinny zwi</a:t>
            </a:r>
            <a:r>
              <a:rPr lang="en-US" altLang="en-US" sz="1600" dirty="0"/>
              <a:t>ę</a:t>
            </a:r>
            <a:r>
              <a:rPr lang="en-US" altLang="pl-PL" sz="1600" dirty="0"/>
              <a:t>ksza</a:t>
            </a:r>
            <a:r>
              <a:rPr lang="en-US" altLang="en-US" sz="1600" dirty="0"/>
              <a:t>ć</a:t>
            </a:r>
            <a:r>
              <a:rPr lang="en-US" altLang="pl-PL" sz="1600" dirty="0"/>
              <a:t> mas</a:t>
            </a:r>
            <a:r>
              <a:rPr lang="en-US" altLang="en-US" sz="1600" dirty="0"/>
              <a:t>ę</a:t>
            </a:r>
            <a:r>
              <a:rPr lang="en-US" altLang="pl-PL" sz="1600" dirty="0"/>
              <a:t> mi</a:t>
            </a:r>
            <a:r>
              <a:rPr lang="en-US" altLang="en-US" sz="1600" dirty="0"/>
              <a:t>ęś</a:t>
            </a:r>
            <a:r>
              <a:rPr lang="en-US" altLang="pl-PL" sz="1600" dirty="0"/>
              <a:t>niow</a:t>
            </a:r>
            <a:r>
              <a:rPr lang="en-US" altLang="en-US" sz="1600" dirty="0"/>
              <a:t>ą</a:t>
            </a:r>
            <a:r>
              <a:rPr lang="en-US" altLang="pl-PL" sz="1600" dirty="0"/>
              <a:t> i skupia</a:t>
            </a:r>
            <a:r>
              <a:rPr lang="en-US" altLang="en-US" sz="1600" dirty="0"/>
              <a:t>ć</a:t>
            </a:r>
            <a:r>
              <a:rPr lang="en-US" altLang="pl-PL" sz="1600" dirty="0"/>
              <a:t> si</a:t>
            </a:r>
            <a:r>
              <a:rPr lang="en-US" altLang="en-US" sz="1600" dirty="0"/>
              <a:t>ę</a:t>
            </a:r>
            <a:r>
              <a:rPr lang="en-US" altLang="pl-PL" sz="1600" dirty="0"/>
              <a:t> na utracie nadmiernej tkanki t</a:t>
            </a:r>
            <a:r>
              <a:rPr lang="en-US" altLang="en-US" sz="1600" dirty="0"/>
              <a:t>ł</a:t>
            </a:r>
            <a:r>
              <a:rPr lang="en-US" altLang="pl-PL" sz="1600" dirty="0"/>
              <a:t>uszczowej.</a:t>
            </a:r>
          </a:p>
          <a:p>
            <a:endParaRPr lang="en-US" altLang="pl-PL" sz="1600" b="1" dirty="0"/>
          </a:p>
          <a:p>
            <a:r>
              <a:rPr lang="en-US" altLang="pl-PL" sz="1600" b="1" dirty="0"/>
              <a:t>Wiek metaboliczny</a:t>
            </a:r>
            <a:r>
              <a:rPr lang="en-US" altLang="pl-PL" sz="1600" dirty="0"/>
              <a:t> to wiek przemian metabolicznych organizmu okre</a:t>
            </a:r>
            <a:r>
              <a:rPr lang="en-US" altLang="en-US" sz="1600" dirty="0"/>
              <a:t>ś</a:t>
            </a:r>
            <a:r>
              <a:rPr lang="en-US" altLang="pl-PL" sz="1600" dirty="0"/>
              <a:t>lony na podstawie analizy sk</a:t>
            </a:r>
            <a:r>
              <a:rPr lang="en-US" altLang="en-US" sz="1600" dirty="0"/>
              <a:t>ł</a:t>
            </a:r>
            <a:r>
              <a:rPr lang="en-US" altLang="pl-PL" sz="1600" dirty="0"/>
              <a:t>adu cia</a:t>
            </a:r>
            <a:r>
              <a:rPr lang="en-US" altLang="en-US" sz="1600" dirty="0"/>
              <a:t>ł</a:t>
            </a:r>
            <a:r>
              <a:rPr lang="en-US" altLang="pl-PL" sz="1600" dirty="0"/>
              <a:t>a i zawarto</a:t>
            </a:r>
            <a:r>
              <a:rPr lang="en-US" altLang="en-US" sz="1600" dirty="0"/>
              <a:t>ś</a:t>
            </a:r>
            <a:r>
              <a:rPr lang="en-US" altLang="pl-PL" sz="1600" dirty="0"/>
              <a:t>ci masy mi</a:t>
            </a:r>
            <a:r>
              <a:rPr lang="en-US" altLang="en-US" sz="1600" dirty="0"/>
              <a:t>ęś</a:t>
            </a:r>
            <a:r>
              <a:rPr lang="en-US" altLang="pl-PL" sz="1600" dirty="0"/>
              <a:t>niowej. Osoby o wi</a:t>
            </a:r>
            <a:r>
              <a:rPr lang="en-US" altLang="en-US" sz="1600" dirty="0"/>
              <a:t>ę</a:t>
            </a:r>
            <a:r>
              <a:rPr lang="en-US" altLang="pl-PL" sz="1600" dirty="0"/>
              <a:t>kszej zawarto</a:t>
            </a:r>
            <a:r>
              <a:rPr lang="en-US" altLang="en-US" sz="1600" dirty="0"/>
              <a:t>ś</a:t>
            </a:r>
            <a:r>
              <a:rPr lang="en-US" altLang="pl-PL" sz="1600" dirty="0"/>
              <a:t>ci mi</a:t>
            </a:r>
            <a:r>
              <a:rPr lang="en-US" altLang="en-US" sz="1600" dirty="0"/>
              <a:t>ęś</a:t>
            </a:r>
            <a:r>
              <a:rPr lang="en-US" altLang="pl-PL" sz="1600" dirty="0"/>
              <a:t>ni b</a:t>
            </a:r>
            <a:r>
              <a:rPr lang="en-US" altLang="en-US" sz="1600" dirty="0"/>
              <a:t>ę</a:t>
            </a:r>
            <a:r>
              <a:rPr lang="en-US" altLang="pl-PL" sz="1600" dirty="0"/>
              <a:t>d</a:t>
            </a:r>
            <a:r>
              <a:rPr lang="en-US" altLang="en-US" sz="1600" dirty="0"/>
              <a:t>ą</a:t>
            </a:r>
            <a:r>
              <a:rPr lang="en-US" altLang="pl-PL" sz="1600" dirty="0"/>
              <a:t> m</a:t>
            </a:r>
            <a:r>
              <a:rPr lang="en-US" altLang="en-US" sz="1600" dirty="0"/>
              <a:t>ł</a:t>
            </a:r>
            <a:r>
              <a:rPr lang="en-US" altLang="pl-PL" sz="1600" dirty="0"/>
              <a:t>odsze metabolicznie, poniewa</a:t>
            </a:r>
            <a:r>
              <a:rPr lang="en-US" altLang="en-US" sz="1600" dirty="0"/>
              <a:t>ż</a:t>
            </a:r>
            <a:r>
              <a:rPr lang="en-US" altLang="pl-PL" sz="1600" dirty="0"/>
              <a:t> mi</a:t>
            </a:r>
            <a:r>
              <a:rPr lang="en-US" altLang="en-US" sz="1600" dirty="0"/>
              <a:t>ęś</a:t>
            </a:r>
            <a:r>
              <a:rPr lang="en-US" altLang="pl-PL" sz="1600" dirty="0"/>
              <a:t>nie s</a:t>
            </a:r>
            <a:r>
              <a:rPr lang="en-US" altLang="en-US" sz="1600" dirty="0"/>
              <a:t>ą</a:t>
            </a:r>
            <a:r>
              <a:rPr lang="en-US" altLang="pl-PL" sz="1600" dirty="0"/>
              <a:t> aktywne metabolicznie w spoczynku (spalaj</a:t>
            </a:r>
            <a:r>
              <a:rPr lang="en-US" altLang="en-US" sz="1600" dirty="0"/>
              <a:t>ą</a:t>
            </a:r>
            <a:r>
              <a:rPr lang="en-US" altLang="pl-PL" sz="1600" dirty="0"/>
              <a:t> wi</a:t>
            </a:r>
            <a:r>
              <a:rPr lang="en-US" altLang="en-US" sz="1600" dirty="0"/>
              <a:t>ę</a:t>
            </a:r>
            <a:r>
              <a:rPr lang="en-US" altLang="pl-PL" sz="1600" dirty="0"/>
              <a:t>cej kilokalorii, nawet w pozycji spoczynkowej, bez wykonywania ruchu), podczas gdy tkanka t</a:t>
            </a:r>
            <a:r>
              <a:rPr lang="en-US" altLang="en-US" sz="1600" dirty="0"/>
              <a:t>ł</a:t>
            </a:r>
            <a:r>
              <a:rPr lang="en-US" altLang="pl-PL" sz="1600" dirty="0"/>
              <a:t>uszczowa nie zu</a:t>
            </a:r>
            <a:r>
              <a:rPr lang="en-US" altLang="en-US" sz="1600" dirty="0"/>
              <a:t>ż</a:t>
            </a:r>
            <a:r>
              <a:rPr lang="en-US" altLang="pl-PL" sz="1600" dirty="0"/>
              <a:t>ywa energii. Buduj</a:t>
            </a:r>
            <a:r>
              <a:rPr lang="en-US" altLang="en-US" sz="1600" dirty="0"/>
              <a:t>ą</a:t>
            </a:r>
            <a:r>
              <a:rPr lang="en-US" altLang="pl-PL" sz="1600" dirty="0"/>
              <a:t>c mi</a:t>
            </a:r>
            <a:r>
              <a:rPr lang="en-US" altLang="en-US" sz="1600" dirty="0"/>
              <a:t>ęś</a:t>
            </a:r>
            <a:r>
              <a:rPr lang="en-US" altLang="pl-PL" sz="1600" dirty="0"/>
              <a:t>nie, zwi</a:t>
            </a:r>
            <a:r>
              <a:rPr lang="en-US" altLang="en-US" sz="1600" dirty="0"/>
              <a:t>ę</a:t>
            </a:r>
            <a:r>
              <a:rPr lang="en-US" altLang="pl-PL" sz="1600" dirty="0"/>
              <a:t>kszasz sw</a:t>
            </a:r>
            <a:r>
              <a:rPr lang="en-US" altLang="en-US" sz="1600" dirty="0"/>
              <a:t>ó</a:t>
            </a:r>
            <a:r>
              <a:rPr lang="en-US" altLang="pl-PL" sz="1600" dirty="0"/>
              <a:t>j metabolizm i obni</a:t>
            </a:r>
            <a:r>
              <a:rPr lang="en-US" altLang="en-US" sz="1600" dirty="0"/>
              <a:t>ż</a:t>
            </a:r>
            <a:r>
              <a:rPr lang="en-US" altLang="pl-PL" sz="1600" dirty="0"/>
              <a:t>asz</a:t>
            </a:r>
            <a:r>
              <a:rPr lang="pl-PL" altLang="en-US" sz="1600" dirty="0"/>
              <a:t> </a:t>
            </a:r>
            <a:r>
              <a:rPr lang="en-US" altLang="pl-PL" sz="1600" dirty="0"/>
              <a:t>wiek metaboliczny. Je</a:t>
            </a:r>
            <a:r>
              <a:rPr lang="en-US" altLang="en-US" sz="1600" dirty="0"/>
              <a:t>ż</a:t>
            </a:r>
            <a:r>
              <a:rPr lang="en-US" altLang="pl-PL" sz="1600" dirty="0"/>
              <a:t>eli masz przeci</a:t>
            </a:r>
            <a:r>
              <a:rPr lang="en-US" altLang="en-US" sz="1600" dirty="0"/>
              <a:t>ę</a:t>
            </a:r>
            <a:r>
              <a:rPr lang="en-US" altLang="pl-PL" sz="1600" dirty="0"/>
              <a:t>tn</a:t>
            </a:r>
            <a:r>
              <a:rPr lang="en-US" altLang="en-US" sz="1600" dirty="0"/>
              <a:t>ą</a:t>
            </a:r>
            <a:r>
              <a:rPr lang="en-US" altLang="pl-PL" sz="1600" dirty="0"/>
              <a:t> mas</a:t>
            </a:r>
            <a:r>
              <a:rPr lang="en-US" altLang="en-US" sz="1600" dirty="0"/>
              <a:t>ę</a:t>
            </a:r>
            <a:r>
              <a:rPr lang="en-US" altLang="pl-PL" sz="1600" dirty="0"/>
              <a:t> mi</a:t>
            </a:r>
            <a:r>
              <a:rPr lang="en-US" altLang="en-US" sz="1600" dirty="0"/>
              <a:t>ęś</a:t>
            </a:r>
            <a:r>
              <a:rPr lang="en-US" altLang="pl-PL" sz="1600" dirty="0"/>
              <a:t>niow</a:t>
            </a:r>
            <a:r>
              <a:rPr lang="en-US" altLang="en-US" sz="1600" dirty="0"/>
              <a:t>ą</a:t>
            </a:r>
            <a:r>
              <a:rPr lang="en-US" altLang="pl-PL" sz="1600" dirty="0"/>
              <a:t> oraz prawid</a:t>
            </a:r>
            <a:r>
              <a:rPr lang="en-US" altLang="en-US" sz="1600" dirty="0"/>
              <a:t>ł</a:t>
            </a:r>
            <a:r>
              <a:rPr lang="en-US" altLang="pl-PL" sz="1600" dirty="0"/>
              <a:t>ow</a:t>
            </a:r>
            <a:r>
              <a:rPr lang="en-US" altLang="en-US" sz="1600" dirty="0"/>
              <a:t>ą</a:t>
            </a:r>
            <a:r>
              <a:rPr lang="en-US" altLang="pl-PL" sz="1600" dirty="0"/>
              <a:t> zawarto</a:t>
            </a:r>
            <a:r>
              <a:rPr lang="en-US" altLang="en-US" sz="1600" dirty="0"/>
              <a:t>ść</a:t>
            </a:r>
            <a:r>
              <a:rPr lang="en-US" altLang="pl-PL" sz="1600" dirty="0"/>
              <a:t> tkanki t</a:t>
            </a:r>
            <a:r>
              <a:rPr lang="en-US" altLang="en-US" sz="1600" dirty="0"/>
              <a:t>ł</a:t>
            </a:r>
            <a:r>
              <a:rPr lang="en-US" altLang="pl-PL" sz="1600" dirty="0"/>
              <a:t>uszczowej Tw</a:t>
            </a:r>
            <a:r>
              <a:rPr lang="en-US" altLang="en-US" sz="1600" dirty="0"/>
              <a:t>ó</a:t>
            </a:r>
            <a:r>
              <a:rPr lang="en-US" altLang="pl-PL" sz="1600" dirty="0"/>
              <a:t>j wiek metaboliczny b</a:t>
            </a:r>
            <a:r>
              <a:rPr lang="en-US" altLang="en-US" sz="1600" dirty="0"/>
              <a:t>ę</a:t>
            </a:r>
            <a:r>
              <a:rPr lang="en-US" altLang="pl-PL" sz="1600" dirty="0"/>
              <a:t>dzie zgodny z twoim wiekiem faktycznym.</a:t>
            </a:r>
          </a:p>
        </p:txBody>
      </p:sp>
      <p:pic>
        <p:nvPicPr>
          <p:cNvPr id="3" name="Symbol zastępczy zawartości 2" descr="4"/>
          <p:cNvPicPr>
            <a:picLocks noGrp="1" noChangeAspect="1"/>
          </p:cNvPicPr>
          <p:nvPr>
            <p:ph idx="1"/>
          </p:nvPr>
        </p:nvPicPr>
        <p:blipFill>
          <a:blip r:embed="rId2"/>
          <a:stretch>
            <a:fillRect/>
          </a:stretch>
        </p:blipFill>
        <p:spPr>
          <a:xfrm>
            <a:off x="2771775" y="260350"/>
            <a:ext cx="3848100" cy="305752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3136900"/>
            <a:ext cx="8811260" cy="2599690"/>
          </a:xfrm>
          <a:prstGeom prst="rect">
            <a:avLst/>
          </a:prstGeom>
          <a:noFill/>
        </p:spPr>
        <p:txBody>
          <a:bodyPr wrap="square" rtlCol="0">
            <a:noAutofit/>
          </a:bodyPr>
          <a:lstStyle/>
          <a:p>
            <a:r>
              <a:rPr lang="en-US" altLang="pl-PL" sz="1600" b="1" dirty="0"/>
              <a:t>Ocean og</a:t>
            </a:r>
            <a:r>
              <a:rPr lang="en-US" altLang="en-US" sz="1600" b="1" dirty="0"/>
              <a:t>ó</a:t>
            </a:r>
            <a:r>
              <a:rPr lang="en-US" altLang="pl-PL" sz="1600" b="1" dirty="0"/>
              <a:t>lna</a:t>
            </a:r>
          </a:p>
          <a:p>
            <a:endParaRPr lang="en-US" altLang="pl-PL" sz="1600" b="1" dirty="0"/>
          </a:p>
          <a:p>
            <a:r>
              <a:rPr lang="en-US" altLang="pl-PL" sz="1600" b="1" dirty="0"/>
              <a:t>BMR</a:t>
            </a:r>
            <a:r>
              <a:rPr lang="en-US" altLang="pl-PL" sz="1600" dirty="0"/>
              <a:t> to podstawowa przemiana materii, czyli ilo</a:t>
            </a:r>
            <a:r>
              <a:rPr lang="en-US" altLang="en-US" sz="1600" dirty="0"/>
              <a:t>ść</a:t>
            </a:r>
            <a:r>
              <a:rPr lang="en-US" altLang="pl-PL" sz="1600" dirty="0"/>
              <a:t> energii, niezb</a:t>
            </a:r>
            <a:r>
              <a:rPr lang="en-US" altLang="en-US" sz="1600" dirty="0"/>
              <a:t>ę</a:t>
            </a:r>
            <a:r>
              <a:rPr lang="en-US" altLang="pl-PL" sz="1600" dirty="0"/>
              <a:t>dnej do prze</a:t>
            </a:r>
            <a:r>
              <a:rPr lang="en-US" altLang="en-US" sz="1600" dirty="0"/>
              <a:t>ż</a:t>
            </a:r>
            <a:r>
              <a:rPr lang="en-US" altLang="pl-PL" sz="1600" dirty="0"/>
              <a:t>ycia, jak</a:t>
            </a:r>
            <a:r>
              <a:rPr lang="en-US" altLang="en-US" sz="1600" dirty="0"/>
              <a:t>ą</a:t>
            </a:r>
            <a:r>
              <a:rPr lang="en-US" altLang="pl-PL" sz="1600" dirty="0"/>
              <a:t> organizm zu</a:t>
            </a:r>
            <a:r>
              <a:rPr lang="en-US" altLang="en-US" sz="1600" dirty="0"/>
              <a:t>ż</a:t>
            </a:r>
            <a:r>
              <a:rPr lang="en-US" altLang="pl-PL" sz="1600" dirty="0"/>
              <a:t>ywa w spoczynku. Jest to energii zu</a:t>
            </a:r>
            <a:r>
              <a:rPr lang="en-US" altLang="en-US" sz="1600" dirty="0"/>
              <a:t>ż</a:t>
            </a:r>
            <a:r>
              <a:rPr lang="en-US" altLang="pl-PL" sz="1600" dirty="0"/>
              <a:t>yta na prac</a:t>
            </a:r>
            <a:r>
              <a:rPr lang="en-US" altLang="en-US" sz="1600" dirty="0"/>
              <a:t>ę</a:t>
            </a:r>
            <a:r>
              <a:rPr lang="en-US" altLang="pl-PL" sz="1600" dirty="0"/>
              <a:t> uk</a:t>
            </a:r>
            <a:r>
              <a:rPr lang="en-US" altLang="en-US" sz="1600" dirty="0"/>
              <a:t>ł</a:t>
            </a:r>
            <a:r>
              <a:rPr lang="en-US" altLang="pl-PL" sz="1600" dirty="0"/>
              <a:t>ad</a:t>
            </a:r>
            <a:r>
              <a:rPr lang="en-US" altLang="en-US" sz="1600" dirty="0"/>
              <a:t>ó</a:t>
            </a:r>
            <a:r>
              <a:rPr lang="en-US" altLang="pl-PL" sz="1600" dirty="0"/>
              <a:t>w i narz</a:t>
            </a:r>
            <a:r>
              <a:rPr lang="en-US" altLang="en-US" sz="1600" dirty="0"/>
              <a:t>ą</a:t>
            </a:r>
            <a:r>
              <a:rPr lang="en-US" altLang="pl-PL" sz="1600" dirty="0"/>
              <a:t>d</a:t>
            </a:r>
            <a:r>
              <a:rPr lang="en-US" altLang="en-US" sz="1600" dirty="0"/>
              <a:t>ó</a:t>
            </a:r>
            <a:r>
              <a:rPr lang="en-US" altLang="pl-PL" sz="1600" dirty="0"/>
              <a:t>w wewn</a:t>
            </a:r>
            <a:r>
              <a:rPr lang="en-US" altLang="en-US" sz="1600" dirty="0"/>
              <a:t>ę</a:t>
            </a:r>
            <a:r>
              <a:rPr lang="en-US" altLang="pl-PL" sz="1600" dirty="0"/>
              <a:t>trznych. Tkanka mi</a:t>
            </a:r>
            <a:r>
              <a:rPr lang="en-US" altLang="en-US" sz="1600" dirty="0"/>
              <a:t>ęś</a:t>
            </a:r>
            <a:r>
              <a:rPr lang="en-US" altLang="pl-PL" sz="1600" dirty="0"/>
              <a:t>niowa r</a:t>
            </a:r>
            <a:r>
              <a:rPr lang="en-US" altLang="en-US" sz="1600" dirty="0"/>
              <a:t>ó</a:t>
            </a:r>
            <a:r>
              <a:rPr lang="en-US" altLang="pl-PL" sz="1600" dirty="0"/>
              <a:t>wnie</a:t>
            </a:r>
            <a:r>
              <a:rPr lang="en-US" altLang="en-US" sz="1600" dirty="0"/>
              <a:t>ż</a:t>
            </a:r>
            <a:r>
              <a:rPr lang="en-US" altLang="pl-PL" sz="1600" dirty="0"/>
              <a:t> zu</a:t>
            </a:r>
            <a:r>
              <a:rPr lang="en-US" altLang="en-US" sz="1600" dirty="0"/>
              <a:t>ż</a:t>
            </a:r>
            <a:r>
              <a:rPr lang="en-US" altLang="pl-PL" sz="1600" dirty="0"/>
              <a:t>ywa energi</a:t>
            </a:r>
            <a:r>
              <a:rPr lang="en-US" altLang="en-US" sz="1600" dirty="0"/>
              <a:t>ę</a:t>
            </a:r>
            <a:r>
              <a:rPr lang="en-US" altLang="pl-PL" sz="1600" dirty="0"/>
              <a:t> w spoczynku, wi</a:t>
            </a:r>
            <a:r>
              <a:rPr lang="en-US" altLang="en-US" sz="1600" dirty="0"/>
              <a:t>ę</a:t>
            </a:r>
            <a:r>
              <a:rPr lang="en-US" altLang="pl-PL" sz="1600" dirty="0"/>
              <a:t>c gdy masz jej wi</a:t>
            </a:r>
            <a:r>
              <a:rPr lang="en-US" altLang="en-US" sz="1600" dirty="0"/>
              <a:t>ę</a:t>
            </a:r>
            <a:r>
              <a:rPr lang="en-US" altLang="pl-PL" sz="1600" dirty="0"/>
              <a:t>cej, to tw</a:t>
            </a:r>
            <a:r>
              <a:rPr lang="en-US" altLang="en-US" sz="1600" dirty="0"/>
              <a:t>ó</a:t>
            </a:r>
            <a:r>
              <a:rPr lang="en-US" altLang="pl-PL" sz="1600" dirty="0"/>
              <a:t>j metabolizm spoczynkowy r</a:t>
            </a:r>
            <a:r>
              <a:rPr lang="en-US" altLang="en-US" sz="1600" dirty="0"/>
              <a:t>ó</a:t>
            </a:r>
            <a:r>
              <a:rPr lang="en-US" altLang="pl-PL" sz="1600" dirty="0"/>
              <a:t>wnie</a:t>
            </a:r>
            <a:r>
              <a:rPr lang="en-US" altLang="en-US" sz="1600" dirty="0"/>
              <a:t>ż</a:t>
            </a:r>
            <a:r>
              <a:rPr lang="en-US" altLang="pl-PL" sz="1600" dirty="0"/>
              <a:t> jest wi</a:t>
            </a:r>
            <a:r>
              <a:rPr lang="en-US" altLang="en-US" sz="1600" dirty="0"/>
              <a:t>ę</a:t>
            </a:r>
            <a:r>
              <a:rPr lang="en-US" altLang="pl-PL" sz="1600" dirty="0"/>
              <a:t>kszy.</a:t>
            </a:r>
          </a:p>
          <a:p>
            <a:endParaRPr lang="en-US" altLang="pl-PL" sz="1600" dirty="0"/>
          </a:p>
          <a:p>
            <a:r>
              <a:rPr lang="en-US" altLang="pl-PL" sz="1600" b="1" dirty="0"/>
              <a:t>TEE</a:t>
            </a:r>
            <a:r>
              <a:rPr lang="en-US" altLang="pl-PL" sz="1600" dirty="0"/>
              <a:t> - ca</a:t>
            </a:r>
            <a:r>
              <a:rPr lang="en-US" altLang="en-US" sz="1600" dirty="0"/>
              <a:t>ł</a:t>
            </a:r>
            <a:r>
              <a:rPr lang="en-US" altLang="pl-PL" sz="1600" dirty="0"/>
              <a:t>kowity wydatek energetyczny uwzgl</a:t>
            </a:r>
            <a:r>
              <a:rPr lang="en-US" altLang="en-US" sz="1600" dirty="0"/>
              <a:t>ę</a:t>
            </a:r>
            <a:r>
              <a:rPr lang="en-US" altLang="pl-PL" sz="1600" dirty="0"/>
              <a:t>dnia codzienn</a:t>
            </a:r>
            <a:r>
              <a:rPr lang="en-US" altLang="en-US" sz="1600" dirty="0"/>
              <a:t>ą</a:t>
            </a:r>
            <a:r>
              <a:rPr lang="en-US" altLang="pl-PL" sz="1600" dirty="0"/>
              <a:t> aktywno</a:t>
            </a:r>
            <a:r>
              <a:rPr lang="en-US" altLang="en-US" sz="1600" dirty="0"/>
              <a:t>ść</a:t>
            </a:r>
            <a:r>
              <a:rPr lang="en-US" altLang="pl-PL" sz="1600" dirty="0"/>
              <a:t> fizyczn</a:t>
            </a:r>
            <a:r>
              <a:rPr lang="en-US" altLang="en-US" sz="1600" dirty="0"/>
              <a:t>ą</a:t>
            </a:r>
            <a:r>
              <a:rPr lang="en-US" altLang="pl-PL" sz="1600" dirty="0"/>
              <a:t>. To warto</a:t>
            </a:r>
            <a:r>
              <a:rPr lang="en-US" altLang="en-US" sz="1600" dirty="0"/>
              <a:t>ść</a:t>
            </a:r>
            <a:r>
              <a:rPr lang="en-US" altLang="pl-PL" sz="1600" dirty="0"/>
              <a:t> kaloryczna, </a:t>
            </a:r>
          </a:p>
          <a:p>
            <a:r>
              <a:rPr lang="en-US" altLang="pl-PL" sz="1600" dirty="0"/>
              <a:t>potrzebna na utrzymanie aktualnej masy cia</a:t>
            </a:r>
            <a:r>
              <a:rPr lang="en-US" altLang="en-US" sz="1600" dirty="0"/>
              <a:t>ł</a:t>
            </a:r>
            <a:r>
              <a:rPr lang="en-US" altLang="pl-PL" sz="1600" dirty="0"/>
              <a:t>a. Sk</a:t>
            </a:r>
            <a:r>
              <a:rPr lang="en-US" altLang="en-US" sz="1600" dirty="0"/>
              <a:t>ł</a:t>
            </a:r>
            <a:r>
              <a:rPr lang="en-US" altLang="pl-PL" sz="1600" dirty="0"/>
              <a:t>ada si</a:t>
            </a:r>
            <a:r>
              <a:rPr lang="en-US" altLang="en-US" sz="1600" dirty="0"/>
              <a:t>ę</a:t>
            </a:r>
            <a:r>
              <a:rPr lang="en-US" altLang="pl-PL" sz="1600" dirty="0"/>
              <a:t> z metabolizmu spoczynkowego oraz wysi</a:t>
            </a:r>
            <a:r>
              <a:rPr lang="en-US" altLang="en-US" sz="1600" dirty="0"/>
              <a:t>ł</a:t>
            </a:r>
            <a:r>
              <a:rPr lang="en-US" altLang="pl-PL" sz="1600" dirty="0"/>
              <a:t>kowego, a ustalany jest w oparciu o bie</a:t>
            </a:r>
            <a:r>
              <a:rPr lang="en-US" altLang="en-US" sz="1600" dirty="0"/>
              <a:t>żą</a:t>
            </a:r>
            <a:r>
              <a:rPr lang="en-US" altLang="pl-PL" sz="1600" dirty="0"/>
              <a:t>cy poziom aktywno</a:t>
            </a:r>
            <a:r>
              <a:rPr lang="en-US" altLang="en-US" sz="1600" dirty="0"/>
              <a:t>ś</a:t>
            </a:r>
            <a:r>
              <a:rPr lang="en-US" altLang="pl-PL" sz="1600" dirty="0"/>
              <a:t>ci fizycznej. Im bardziej aktywny jeste</a:t>
            </a:r>
            <a:r>
              <a:rPr lang="en-US" altLang="en-US" sz="1600" dirty="0"/>
              <a:t>ś</a:t>
            </a:r>
            <a:r>
              <a:rPr lang="en-US" altLang="pl-PL" sz="1600" dirty="0"/>
              <a:t>, tym wi</a:t>
            </a:r>
            <a:r>
              <a:rPr lang="en-US" altLang="en-US" sz="1600" dirty="0"/>
              <a:t>ę</a:t>
            </a:r>
            <a:r>
              <a:rPr lang="en-US" altLang="pl-PL" sz="1600" dirty="0"/>
              <a:t>cej kilokalorii mo</a:t>
            </a:r>
            <a:r>
              <a:rPr lang="en-US" altLang="en-US" sz="1600" dirty="0"/>
              <a:t>ż</a:t>
            </a:r>
            <a:r>
              <a:rPr lang="en-US" altLang="pl-PL" sz="1600" dirty="0"/>
              <a:t>esz spo</a:t>
            </a:r>
            <a:r>
              <a:rPr lang="en-US" altLang="en-US" sz="1600" dirty="0"/>
              <a:t>ż</a:t>
            </a:r>
            <a:r>
              <a:rPr lang="en-US" altLang="pl-PL" sz="1600" dirty="0"/>
              <a:t>y</a:t>
            </a:r>
            <a:r>
              <a:rPr lang="en-US" altLang="en-US" sz="1600" dirty="0"/>
              <a:t>ć</a:t>
            </a:r>
            <a:r>
              <a:rPr lang="en-US" altLang="pl-PL" sz="1600" dirty="0"/>
              <a:t> na zachowanie aktualnej masy cia</a:t>
            </a:r>
            <a:r>
              <a:rPr lang="en-US" altLang="en-US" sz="1600" dirty="0"/>
              <a:t>ł</a:t>
            </a:r>
            <a:r>
              <a:rPr lang="en-US" altLang="pl-PL" sz="1600" dirty="0"/>
              <a:t>a. Je</a:t>
            </a:r>
            <a:r>
              <a:rPr lang="en-US" altLang="en-US" sz="1600" dirty="0"/>
              <a:t>ś</a:t>
            </a:r>
            <a:r>
              <a:rPr lang="en-US" altLang="pl-PL" sz="1600" dirty="0"/>
              <a:t>li twoim celem jest utrata nadmiarowej tkanki t</a:t>
            </a:r>
            <a:r>
              <a:rPr lang="en-US" altLang="en-US" sz="1600" dirty="0"/>
              <a:t>ł</a:t>
            </a:r>
            <a:r>
              <a:rPr lang="en-US" altLang="pl-PL" sz="1600" dirty="0"/>
              <a:t>uszczowej, powiniene</a:t>
            </a:r>
            <a:r>
              <a:rPr lang="en-US" altLang="en-US" sz="1600" dirty="0"/>
              <a:t>ś</a:t>
            </a:r>
            <a:r>
              <a:rPr lang="en-US" altLang="pl-PL" sz="1600" dirty="0"/>
              <a:t> je</a:t>
            </a:r>
            <a:r>
              <a:rPr lang="en-US" altLang="en-US" sz="1600" dirty="0"/>
              <a:t>ść</a:t>
            </a:r>
            <a:r>
              <a:rPr lang="en-US" altLang="pl-PL" sz="1600" dirty="0"/>
              <a:t> troch</a:t>
            </a:r>
            <a:r>
              <a:rPr lang="en-US" altLang="en-US" sz="1600" dirty="0"/>
              <a:t>ę</a:t>
            </a:r>
            <a:r>
              <a:rPr lang="en-US" altLang="pl-PL" sz="1600" dirty="0"/>
              <a:t> mniej kilokalorii ni</a:t>
            </a:r>
            <a:r>
              <a:rPr lang="en-US" altLang="en-US" sz="1600" dirty="0"/>
              <a:t>ż</a:t>
            </a:r>
            <a:r>
              <a:rPr lang="en-US" altLang="pl-PL" sz="1600" dirty="0"/>
              <a:t> warto</a:t>
            </a:r>
            <a:r>
              <a:rPr lang="en-US" altLang="en-US" sz="1600" dirty="0"/>
              <a:t>ść</a:t>
            </a:r>
            <a:r>
              <a:rPr lang="en-US" altLang="pl-PL" sz="1600" dirty="0"/>
              <a:t> twojego ca</a:t>
            </a:r>
            <a:r>
              <a:rPr lang="en-US" altLang="en-US" sz="1600" dirty="0"/>
              <a:t>ł</a:t>
            </a:r>
            <a:r>
              <a:rPr lang="en-US" altLang="pl-PL" sz="1600" dirty="0"/>
              <a:t>kowitego wydatku energetycznego. Jedz</a:t>
            </a:r>
            <a:r>
              <a:rPr lang="en-US" altLang="en-US" sz="1600" dirty="0"/>
              <a:t>ą</a:t>
            </a:r>
            <a:r>
              <a:rPr lang="en-US" altLang="pl-PL" sz="1600" dirty="0"/>
              <a:t>c wi</a:t>
            </a:r>
            <a:r>
              <a:rPr lang="en-US" altLang="en-US" sz="1600" dirty="0"/>
              <a:t>ę</a:t>
            </a:r>
            <a:r>
              <a:rPr lang="en-US" altLang="pl-PL" sz="1600" dirty="0"/>
              <a:t>cej, ni</a:t>
            </a:r>
            <a:r>
              <a:rPr lang="en-US" altLang="en-US" sz="1600" dirty="0"/>
              <a:t>ż</a:t>
            </a:r>
            <a:r>
              <a:rPr lang="en-US" altLang="pl-PL" sz="1600" dirty="0"/>
              <a:t> wskazuje tw</a:t>
            </a:r>
            <a:r>
              <a:rPr lang="en-US" altLang="en-US" sz="1600" dirty="0"/>
              <a:t>ó</a:t>
            </a:r>
            <a:r>
              <a:rPr lang="en-US" altLang="pl-PL" sz="1600" dirty="0"/>
              <a:t>j ca</a:t>
            </a:r>
            <a:r>
              <a:rPr lang="en-US" altLang="en-US" sz="1600" dirty="0"/>
              <a:t>ł</a:t>
            </a:r>
            <a:r>
              <a:rPr lang="en-US" altLang="pl-PL" sz="1600" dirty="0"/>
              <a:t>kowity wydatek energetyczny, b</a:t>
            </a:r>
            <a:r>
              <a:rPr lang="en-US" altLang="en-US" sz="1600" dirty="0"/>
              <a:t>ę</a:t>
            </a:r>
            <a:r>
              <a:rPr lang="en-US" altLang="pl-PL" sz="1600" dirty="0"/>
              <a:t>dziesz ty</a:t>
            </a:r>
            <a:r>
              <a:rPr lang="en-US" altLang="en-US" sz="1600" dirty="0"/>
              <a:t>ć</a:t>
            </a:r>
            <a:r>
              <a:rPr lang="en-US" altLang="pl-PL" sz="1600" dirty="0"/>
              <a:t>.</a:t>
            </a:r>
          </a:p>
          <a:p>
            <a:endParaRPr lang="en-US" altLang="pl-PL" sz="1600" dirty="0"/>
          </a:p>
        </p:txBody>
      </p:sp>
      <p:pic>
        <p:nvPicPr>
          <p:cNvPr id="3" name="Symbol zastępczy zawartości 2" descr="4"/>
          <p:cNvPicPr>
            <a:picLocks noGrp="1" noChangeAspect="1"/>
          </p:cNvPicPr>
          <p:nvPr>
            <p:ph idx="1"/>
          </p:nvPr>
        </p:nvPicPr>
        <p:blipFill>
          <a:blip r:embed="rId2"/>
          <a:stretch>
            <a:fillRect/>
          </a:stretch>
        </p:blipFill>
        <p:spPr>
          <a:xfrm>
            <a:off x="2771775" y="260350"/>
            <a:ext cx="3848100" cy="305752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3136900"/>
            <a:ext cx="8811260" cy="2599690"/>
          </a:xfrm>
          <a:prstGeom prst="rect">
            <a:avLst/>
          </a:prstGeom>
          <a:noFill/>
        </p:spPr>
        <p:txBody>
          <a:bodyPr wrap="square" rtlCol="0">
            <a:noAutofit/>
          </a:bodyPr>
          <a:lstStyle/>
          <a:p>
            <a:r>
              <a:rPr lang="en-US" altLang="pl-PL" sz="1600" b="1" dirty="0"/>
              <a:t>Ocean og</a:t>
            </a:r>
            <a:r>
              <a:rPr lang="en-US" altLang="en-US" sz="1600" b="1" dirty="0"/>
              <a:t>ó</a:t>
            </a:r>
            <a:r>
              <a:rPr lang="en-US" altLang="pl-PL" sz="1600" b="1" dirty="0"/>
              <a:t>lna</a:t>
            </a:r>
          </a:p>
          <a:p>
            <a:endParaRPr lang="en-US" altLang="pl-PL" sz="1600" dirty="0"/>
          </a:p>
          <a:p>
            <a:r>
              <a:rPr lang="en-US" altLang="pl-PL" sz="1600" b="1" dirty="0"/>
              <a:t>Masa kom</a:t>
            </a:r>
            <a:r>
              <a:rPr lang="en-US" altLang="en-US" sz="1600" b="1" dirty="0"/>
              <a:t>ó</a:t>
            </a:r>
            <a:r>
              <a:rPr lang="en-US" altLang="pl-PL" sz="1600" b="1" dirty="0"/>
              <a:t>rkowa</a:t>
            </a:r>
            <a:r>
              <a:rPr lang="en-US" altLang="pl-PL" sz="1600" dirty="0"/>
              <a:t> sk</a:t>
            </a:r>
            <a:r>
              <a:rPr lang="en-US" altLang="en-US" sz="1600" dirty="0"/>
              <a:t>ł</a:t>
            </a:r>
            <a:r>
              <a:rPr lang="en-US" altLang="pl-PL" sz="1600" dirty="0"/>
              <a:t>ada si</a:t>
            </a:r>
            <a:r>
              <a:rPr lang="en-US" altLang="en-US" sz="1600" dirty="0"/>
              <a:t>ę</a:t>
            </a:r>
            <a:r>
              <a:rPr lang="en-US" altLang="pl-PL" sz="1600" dirty="0"/>
              <a:t> z p</a:t>
            </a:r>
            <a:r>
              <a:rPr lang="en-US" altLang="en-US" sz="1600" dirty="0"/>
              <a:t>ł</a:t>
            </a:r>
            <a:r>
              <a:rPr lang="en-US" altLang="pl-PL" sz="1600" dirty="0"/>
              <a:t>yn</a:t>
            </a:r>
            <a:r>
              <a:rPr lang="en-US" altLang="en-US" sz="1600" dirty="0"/>
              <a:t>ó</a:t>
            </a:r>
            <a:r>
              <a:rPr lang="en-US" altLang="pl-PL" sz="1600" dirty="0"/>
              <a:t>w wewn</a:t>
            </a:r>
            <a:r>
              <a:rPr lang="en-US" altLang="en-US" sz="1600" dirty="0"/>
              <a:t>ą</a:t>
            </a:r>
            <a:r>
              <a:rPr lang="en-US" altLang="pl-PL" sz="1600" dirty="0"/>
              <a:t>trzkom</a:t>
            </a:r>
            <a:r>
              <a:rPr lang="en-US" altLang="en-US" sz="1600" dirty="0"/>
              <a:t>ó</a:t>
            </a:r>
            <a:r>
              <a:rPr lang="en-US" altLang="pl-PL" sz="1600" dirty="0"/>
              <a:t>rkowych i bia</a:t>
            </a:r>
            <a:r>
              <a:rPr lang="en-US" altLang="en-US" sz="1600" dirty="0"/>
              <a:t>ł</a:t>
            </a:r>
            <a:r>
              <a:rPr lang="en-US" altLang="pl-PL" sz="1600" dirty="0"/>
              <a:t>ka. Buduj</a:t>
            </a:r>
            <a:r>
              <a:rPr lang="en-US" altLang="en-US" sz="1600" dirty="0"/>
              <a:t>ą</a:t>
            </a:r>
            <a:r>
              <a:rPr lang="en-US" altLang="pl-PL" sz="1600" dirty="0"/>
              <a:t>c mi</a:t>
            </a:r>
            <a:r>
              <a:rPr lang="en-US" altLang="en-US" sz="1600" dirty="0"/>
              <a:t>ęś</a:t>
            </a:r>
            <a:r>
              <a:rPr lang="en-US" altLang="pl-PL" sz="1600" dirty="0"/>
              <a:t>nie sprawisz, </a:t>
            </a:r>
            <a:r>
              <a:rPr lang="en-US" altLang="en-US" sz="1600" dirty="0"/>
              <a:t>ż</a:t>
            </a:r>
            <a:r>
              <a:rPr lang="en-US" altLang="pl-PL" sz="1600" dirty="0"/>
              <a:t>e twoja masa kom</a:t>
            </a:r>
            <a:r>
              <a:rPr lang="en-US" altLang="en-US" sz="1600" dirty="0"/>
              <a:t>ó</a:t>
            </a:r>
            <a:r>
              <a:rPr lang="en-US" altLang="pl-PL" sz="1600" dirty="0"/>
              <a:t>rkowa b</a:t>
            </a:r>
            <a:r>
              <a:rPr lang="en-US" altLang="en-US" sz="1600" dirty="0"/>
              <a:t>ę</a:t>
            </a:r>
            <a:r>
              <a:rPr lang="en-US" altLang="pl-PL" sz="1600" dirty="0"/>
              <a:t>dzie rosn</a:t>
            </a:r>
            <a:r>
              <a:rPr lang="en-US" altLang="en-US" sz="1600" dirty="0"/>
              <a:t>ąć</a:t>
            </a:r>
            <a:r>
              <a:rPr lang="en-US" altLang="pl-PL" sz="1600" dirty="0"/>
              <a:t>.</a:t>
            </a:r>
          </a:p>
          <a:p>
            <a:endParaRPr lang="en-US" altLang="pl-PL" sz="1600" dirty="0"/>
          </a:p>
          <a:p>
            <a:r>
              <a:rPr lang="en-US" altLang="pl-PL" sz="1600" b="1" dirty="0"/>
              <a:t>Masa tkanki t</a:t>
            </a:r>
            <a:r>
              <a:rPr lang="en-US" altLang="en-US" sz="1600" b="1" dirty="0"/>
              <a:t>ł</a:t>
            </a:r>
            <a:r>
              <a:rPr lang="en-US" altLang="pl-PL" sz="1600" b="1" dirty="0"/>
              <a:t>uszczowej wisceralnej</a:t>
            </a:r>
            <a:r>
              <a:rPr lang="en-US" altLang="pl-PL" sz="1600" dirty="0"/>
              <a:t> jest to masa t</a:t>
            </a:r>
            <a:r>
              <a:rPr lang="en-US" altLang="en-US" sz="1600" dirty="0"/>
              <a:t>ł</a:t>
            </a:r>
            <a:r>
              <a:rPr lang="en-US" altLang="pl-PL" sz="1600" dirty="0"/>
              <a:t>uszczu, kt</a:t>
            </a:r>
            <a:r>
              <a:rPr lang="en-US" altLang="en-US" sz="1600" dirty="0"/>
              <a:t>ó</a:t>
            </a:r>
            <a:r>
              <a:rPr lang="en-US" altLang="pl-PL" sz="1600" dirty="0"/>
              <a:t>ry znajduje si</a:t>
            </a:r>
            <a:r>
              <a:rPr lang="en-US" altLang="en-US" sz="1600" dirty="0"/>
              <a:t>ę</a:t>
            </a:r>
            <a:r>
              <a:rPr lang="en-US" altLang="pl-PL" sz="1600" dirty="0"/>
              <a:t> w g</a:t>
            </a:r>
            <a:r>
              <a:rPr lang="en-US" altLang="en-US" sz="1600" dirty="0"/>
              <a:t>łę</a:t>
            </a:r>
            <a:r>
              <a:rPr lang="en-US" altLang="pl-PL" sz="1600" dirty="0"/>
              <a:t>bi brzucha, mi</a:t>
            </a:r>
            <a:r>
              <a:rPr lang="en-US" altLang="en-US" sz="1600" dirty="0"/>
              <a:t>ę</a:t>
            </a:r>
            <a:r>
              <a:rPr lang="en-US" altLang="pl-PL" sz="1600" dirty="0"/>
              <a:t>dzy </a:t>
            </a:r>
          </a:p>
          <a:p>
            <a:r>
              <a:rPr lang="en-US" altLang="pl-PL" sz="1600" dirty="0"/>
              <a:t>trzewiami. Tkanka ta jest niezb</a:t>
            </a:r>
            <a:r>
              <a:rPr lang="en-US" altLang="en-US" sz="1600" dirty="0"/>
              <a:t>ę</a:t>
            </a:r>
            <a:r>
              <a:rPr lang="en-US" altLang="pl-PL" sz="1600" dirty="0"/>
              <a:t>dna do </a:t>
            </a:r>
            <a:r>
              <a:rPr lang="en-US" altLang="en-US" sz="1600" dirty="0"/>
              <a:t>ż</a:t>
            </a:r>
            <a:r>
              <a:rPr lang="en-US" altLang="pl-PL" sz="1600" dirty="0"/>
              <a:t>ycia i ka</a:t>
            </a:r>
            <a:r>
              <a:rPr lang="en-US" altLang="en-US" sz="1600" dirty="0"/>
              <a:t>ż</a:t>
            </a:r>
            <a:r>
              <a:rPr lang="en-US" altLang="pl-PL" sz="1600" dirty="0"/>
              <a:t>da, nawet najszczuplejsza osoba go posiada. Zapobiega on przed uderzaniem i ocieraniem si</a:t>
            </a:r>
            <a:r>
              <a:rPr lang="en-US" altLang="en-US" sz="1600" dirty="0"/>
              <a:t>ę</a:t>
            </a:r>
            <a:r>
              <a:rPr lang="en-US" altLang="pl-PL" sz="1600" dirty="0"/>
              <a:t> o siebie narz</a:t>
            </a:r>
            <a:r>
              <a:rPr lang="en-US" altLang="en-US" sz="1600" dirty="0"/>
              <a:t>ą</a:t>
            </a:r>
            <a:r>
              <a:rPr lang="en-US" altLang="pl-PL" sz="1600" dirty="0"/>
              <a:t>d</a:t>
            </a:r>
            <a:r>
              <a:rPr lang="en-US" altLang="en-US" sz="1600" dirty="0"/>
              <a:t>ó</a:t>
            </a:r>
            <a:r>
              <a:rPr lang="en-US" altLang="pl-PL" sz="1600" dirty="0"/>
              <a:t>w wewn</a:t>
            </a:r>
            <a:r>
              <a:rPr lang="en-US" altLang="en-US" sz="1600" dirty="0"/>
              <a:t>ę</a:t>
            </a:r>
            <a:r>
              <a:rPr lang="en-US" altLang="pl-PL" sz="1600" dirty="0"/>
              <a:t>trznych. Posiadaj</a:t>
            </a:r>
            <a:r>
              <a:rPr lang="en-US" altLang="en-US" sz="1600" dirty="0"/>
              <a:t>ą</a:t>
            </a:r>
            <a:r>
              <a:rPr lang="en-US" altLang="pl-PL" sz="1600" dirty="0"/>
              <a:t>c informacj</a:t>
            </a:r>
            <a:r>
              <a:rPr lang="en-US" altLang="en-US" sz="1600" dirty="0"/>
              <a:t>ę</a:t>
            </a:r>
            <a:r>
              <a:rPr lang="en-US" altLang="pl-PL" sz="1600" dirty="0"/>
              <a:t> o ilo</a:t>
            </a:r>
            <a:r>
              <a:rPr lang="en-US" altLang="en-US" sz="1600" dirty="0"/>
              <a:t>ś</a:t>
            </a:r>
            <a:r>
              <a:rPr lang="en-US" altLang="pl-PL" sz="1600" dirty="0"/>
              <a:t>ci tkanki t</a:t>
            </a:r>
            <a:r>
              <a:rPr lang="en-US" altLang="en-US" sz="1600" dirty="0"/>
              <a:t>ł</a:t>
            </a:r>
            <a:r>
              <a:rPr lang="en-US" altLang="pl-PL" sz="1600" dirty="0"/>
              <a:t>uszczowej trzewnej, mo</a:t>
            </a:r>
            <a:r>
              <a:rPr lang="en-US" altLang="en-US" sz="1600" dirty="0"/>
              <a:t>ż</a:t>
            </a:r>
            <a:r>
              <a:rPr lang="en-US" altLang="pl-PL" sz="1600" dirty="0"/>
              <a:t>emy obliczy</a:t>
            </a:r>
            <a:r>
              <a:rPr lang="en-US" altLang="en-US" sz="1600" dirty="0"/>
              <a:t>ć</a:t>
            </a:r>
            <a:r>
              <a:rPr lang="en-US" altLang="pl-PL" sz="1600" dirty="0"/>
              <a:t> zawarto</a:t>
            </a:r>
            <a:r>
              <a:rPr lang="en-US" altLang="en-US" sz="1600" dirty="0"/>
              <a:t>ść</a:t>
            </a:r>
            <a:r>
              <a:rPr lang="en-US" altLang="pl-PL" sz="1600" dirty="0"/>
              <a:t> podsk</a:t>
            </a:r>
            <a:r>
              <a:rPr lang="en-US" altLang="en-US" sz="1600" dirty="0"/>
              <a:t>ó</a:t>
            </a:r>
            <a:r>
              <a:rPr lang="en-US" altLang="pl-PL" sz="1600" dirty="0"/>
              <a:t>rnej tkanki t</a:t>
            </a:r>
            <a:r>
              <a:rPr lang="en-US" altLang="en-US" sz="1600" dirty="0"/>
              <a:t>ł</a:t>
            </a:r>
            <a:r>
              <a:rPr lang="en-US" altLang="pl-PL" sz="1600" dirty="0"/>
              <a:t>uszczowej. W tym celu wystarczy od tkanki t</a:t>
            </a:r>
            <a:r>
              <a:rPr lang="en-US" altLang="en-US" sz="1600" dirty="0"/>
              <a:t>ł</a:t>
            </a:r>
            <a:r>
              <a:rPr lang="en-US" altLang="pl-PL" sz="1600" dirty="0"/>
              <a:t>uszczowej ca</a:t>
            </a:r>
            <a:r>
              <a:rPr lang="en-US" altLang="en-US" sz="1600" dirty="0"/>
              <a:t>ł</a:t>
            </a:r>
            <a:r>
              <a:rPr lang="en-US" altLang="pl-PL" sz="1600" dirty="0"/>
              <a:t>kowitej odj</a:t>
            </a:r>
            <a:r>
              <a:rPr lang="en-US" altLang="en-US" sz="1600" dirty="0"/>
              <a:t>ąć</a:t>
            </a:r>
            <a:r>
              <a:rPr lang="en-US" altLang="pl-PL" sz="1600" dirty="0"/>
              <a:t> tkank</a:t>
            </a:r>
            <a:r>
              <a:rPr lang="en-US" altLang="en-US" sz="1600" dirty="0"/>
              <a:t>ę</a:t>
            </a:r>
            <a:r>
              <a:rPr lang="en-US" altLang="pl-PL" sz="1600" dirty="0"/>
              <a:t> t</a:t>
            </a:r>
            <a:r>
              <a:rPr lang="en-US" altLang="en-US" sz="1600" dirty="0"/>
              <a:t>ł</a:t>
            </a:r>
            <a:r>
              <a:rPr lang="en-US" altLang="pl-PL" sz="1600" dirty="0"/>
              <a:t>uszczow</a:t>
            </a:r>
            <a:r>
              <a:rPr lang="en-US" altLang="en-US" sz="1600" dirty="0"/>
              <a:t>ą</a:t>
            </a:r>
            <a:r>
              <a:rPr lang="en-US" altLang="pl-PL" sz="1600" dirty="0"/>
              <a:t> wisceraln</a:t>
            </a:r>
            <a:r>
              <a:rPr lang="en-US" altLang="en-US" sz="1600" dirty="0"/>
              <a:t>ą</a:t>
            </a:r>
            <a:r>
              <a:rPr lang="en-US" altLang="pl-PL" sz="1600" dirty="0"/>
              <a:t>, a pozosta</a:t>
            </a:r>
            <a:r>
              <a:rPr lang="en-US" altLang="en-US" sz="1600" dirty="0"/>
              <a:t>ł</a:t>
            </a:r>
            <a:r>
              <a:rPr lang="en-US" altLang="pl-PL" sz="1600" dirty="0"/>
              <a:t>a warto</a:t>
            </a:r>
            <a:r>
              <a:rPr lang="en-US" altLang="en-US" sz="1600" dirty="0"/>
              <a:t>ść</a:t>
            </a:r>
            <a:r>
              <a:rPr lang="en-US" altLang="pl-PL" sz="1600" dirty="0"/>
              <a:t> informuje nas w</a:t>
            </a:r>
            <a:r>
              <a:rPr lang="en-US" altLang="en-US" sz="1600" dirty="0"/>
              <a:t>ł</a:t>
            </a:r>
            <a:r>
              <a:rPr lang="en-US" altLang="pl-PL" sz="1600" dirty="0"/>
              <a:t>a</a:t>
            </a:r>
            <a:r>
              <a:rPr lang="en-US" altLang="en-US" sz="1600" dirty="0"/>
              <a:t>ś</a:t>
            </a:r>
            <a:r>
              <a:rPr lang="en-US" altLang="pl-PL" sz="1600" dirty="0"/>
              <a:t>nie o ilo</a:t>
            </a:r>
            <a:r>
              <a:rPr lang="en-US" altLang="en-US" sz="1600" dirty="0"/>
              <a:t>ś</a:t>
            </a:r>
            <a:r>
              <a:rPr lang="en-US" altLang="pl-PL" sz="1600" dirty="0"/>
              <a:t>ci tkanki t</a:t>
            </a:r>
            <a:r>
              <a:rPr lang="en-US" altLang="en-US" sz="1600" dirty="0"/>
              <a:t>ł</a:t>
            </a:r>
            <a:r>
              <a:rPr lang="en-US" altLang="pl-PL" sz="1600" dirty="0"/>
              <a:t>uszczowej podsk</a:t>
            </a:r>
            <a:r>
              <a:rPr lang="en-US" altLang="en-US" sz="1600" dirty="0"/>
              <a:t>ó</a:t>
            </a:r>
            <a:r>
              <a:rPr lang="en-US" altLang="pl-PL" sz="1600" dirty="0"/>
              <a:t>rnej.</a:t>
            </a:r>
          </a:p>
          <a:p>
            <a:endParaRPr lang="en-US" altLang="pl-PL" sz="1600" dirty="0"/>
          </a:p>
          <a:p>
            <a:endParaRPr lang="en-US" altLang="pl-PL" sz="1600" dirty="0"/>
          </a:p>
        </p:txBody>
      </p:sp>
      <p:pic>
        <p:nvPicPr>
          <p:cNvPr id="3" name="Symbol zastępczy zawartości 2" descr="4"/>
          <p:cNvPicPr>
            <a:picLocks noGrp="1" noChangeAspect="1"/>
          </p:cNvPicPr>
          <p:nvPr>
            <p:ph idx="1"/>
          </p:nvPr>
        </p:nvPicPr>
        <p:blipFill>
          <a:blip r:embed="rId2"/>
          <a:stretch>
            <a:fillRect/>
          </a:stretch>
        </p:blipFill>
        <p:spPr>
          <a:xfrm>
            <a:off x="2771775" y="260350"/>
            <a:ext cx="3848100" cy="30575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BCM</a:t>
            </a:r>
          </a:p>
        </p:txBody>
      </p:sp>
      <p:sp>
        <p:nvSpPr>
          <p:cNvPr id="3" name="Symbol zastępczy zawartości 2"/>
          <p:cNvSpPr>
            <a:spLocks noGrp="1"/>
          </p:cNvSpPr>
          <p:nvPr>
            <p:ph idx="1"/>
          </p:nvPr>
        </p:nvSpPr>
        <p:spPr>
          <a:xfrm>
            <a:off x="457200" y="1052736"/>
            <a:ext cx="8229600" cy="5073427"/>
          </a:xfrm>
        </p:spPr>
        <p:txBody>
          <a:bodyPr>
            <a:noAutofit/>
          </a:bodyPr>
          <a:lstStyle/>
          <a:p>
            <a:pPr marL="0" indent="0">
              <a:buNone/>
            </a:pPr>
            <a:r>
              <a:rPr lang="pl-PL" sz="1600" b="1" dirty="0"/>
              <a:t>BCM: Body Cell Mass, Masa komórkowa </a:t>
            </a:r>
            <a:r>
              <a:rPr lang="pl-PL" sz="1600" dirty="0"/>
              <a:t>- składa się z wody wewnątrzkomórkowej i protein. To suma wszystkich spalających tlen, metabolicznie aktywnych komórek, czyli mięśni (mięśni szkieletowych, mięśnia sercowego, mięśni gładkich), narządów wewnętrznych, układu pokarmowego, krwi, gruczołów i układu nerwowego. Każda tkanka organizmu człowieka stanowi pewną część BCM. </a:t>
            </a:r>
          </a:p>
          <a:p>
            <a:r>
              <a:rPr lang="pl-PL" sz="1600" dirty="0"/>
              <a:t>tkanka łączna o niskiej zawartości </a:t>
            </a:r>
            <a:r>
              <a:rPr lang="pl-PL" sz="1600" dirty="0" err="1"/>
              <a:t>fibrocytów</a:t>
            </a:r>
            <a:r>
              <a:rPr lang="pl-PL" sz="1600" dirty="0"/>
              <a:t> posiada niewielki odsetek BCM </a:t>
            </a:r>
          </a:p>
          <a:p>
            <a:r>
              <a:rPr lang="pl-PL" sz="1600" dirty="0"/>
              <a:t>mięśnie posiadają znaczną część BCM i stanowią ogólnie największą część BCM ciała </a:t>
            </a:r>
          </a:p>
          <a:p>
            <a:r>
              <a:rPr lang="pl-PL" sz="1600" dirty="0" err="1"/>
              <a:t>adipocyty</a:t>
            </a:r>
            <a:r>
              <a:rPr lang="pl-PL" sz="1600" dirty="0"/>
              <a:t> nie są uważane za część BCM ze względu na niskoenergetyczny metabolizm </a:t>
            </a:r>
          </a:p>
          <a:p>
            <a:r>
              <a:rPr lang="pl-PL" sz="1600" dirty="0"/>
              <a:t>masa komórkowa stanowi część beztłuszczowej masy ciała, duże zmiany w ilości BCM mogą zachodzić bez widocznych zmian masy ciała i suchej masy mięśniowej </a:t>
            </a:r>
          </a:p>
          <a:p>
            <a:pPr marL="0" indent="0">
              <a:buNone/>
            </a:pPr>
            <a:r>
              <a:rPr lang="pl-PL" sz="1600" b="1" dirty="0"/>
              <a:t>Zachowanie stałej BCM to główny cel we wszystkich formach terapii żywieniowej</a:t>
            </a:r>
            <a:r>
              <a:rPr lang="pl-PL" sz="1600" dirty="0"/>
              <a:t>. Nawet w dietach odchudzających utrata BCM nie powinna przekroczyć 20% jej pierwotnej wartości. Utrata masy komórkowej zmniejsza zdolność do właściwego reagowania organizmu na urazy lub chorobę. </a:t>
            </a:r>
          </a:p>
          <a:p>
            <a:pPr marL="0" indent="0">
              <a:buNone/>
            </a:pPr>
            <a:r>
              <a:rPr lang="pl-PL" sz="1600" dirty="0"/>
              <a:t>Utrata BCM może wystąpić m.in. w przypadku przejściowej utraty wody wewnątrzkomórkowej. </a:t>
            </a:r>
          </a:p>
          <a:p>
            <a:pPr marL="0" indent="0">
              <a:buNone/>
            </a:pPr>
            <a:r>
              <a:rPr lang="pl-PL" sz="1600" dirty="0"/>
              <a:t>Ponieważ cała praca metaboliczna w organizmie jest wykonywana w komórkach wchodzących w skład BCM, zatem masa komórkowa to: </a:t>
            </a:r>
          </a:p>
          <a:p>
            <a:r>
              <a:rPr lang="pl-PL" sz="1600" dirty="0"/>
              <a:t>jeden z podstawowych parametrów w ocenie stanu odżywienia pacjenta </a:t>
            </a:r>
          </a:p>
          <a:p>
            <a:r>
              <a:rPr lang="pl-PL" sz="1600" dirty="0"/>
              <a:t>standardowy parametr oceny konsumpcji energii, który określa zapotrzebowanie organizmu na kalorie</a:t>
            </a:r>
          </a:p>
          <a:p>
            <a:pPr marL="0" indent="0">
              <a:buNone/>
            </a:pPr>
            <a:endParaRPr lang="pl-PL" sz="1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BCM</a:t>
            </a:r>
          </a:p>
        </p:txBody>
      </p:sp>
      <p:sp>
        <p:nvSpPr>
          <p:cNvPr id="3" name="Symbol zastępczy zawartości 2"/>
          <p:cNvSpPr>
            <a:spLocks noGrp="1"/>
          </p:cNvSpPr>
          <p:nvPr>
            <p:ph idx="1"/>
          </p:nvPr>
        </p:nvSpPr>
        <p:spPr>
          <a:xfrm>
            <a:off x="457200" y="1340768"/>
            <a:ext cx="8229600" cy="4785395"/>
          </a:xfrm>
        </p:spPr>
        <p:txBody>
          <a:bodyPr>
            <a:normAutofit fontScale="47500" lnSpcReduction="20000"/>
          </a:bodyPr>
          <a:lstStyle/>
          <a:p>
            <a:pPr marL="0" indent="0">
              <a:buNone/>
            </a:pPr>
            <a:r>
              <a:rPr lang="pl-PL" sz="3400" dirty="0"/>
              <a:t>Prawidłową wartość BCM można określić na podstawie zawartości BCM w beztłuszczowej masie ciała. </a:t>
            </a:r>
          </a:p>
          <a:p>
            <a:r>
              <a:rPr lang="pl-PL" sz="3400" dirty="0"/>
              <a:t>osoby w wieku 18-75 lat: </a:t>
            </a:r>
          </a:p>
          <a:p>
            <a:r>
              <a:rPr lang="pl-PL" sz="3400" dirty="0"/>
              <a:t>mężczyźni powinni mieć około 53-59% </a:t>
            </a:r>
          </a:p>
          <a:p>
            <a:r>
              <a:rPr lang="pl-PL" sz="3400" dirty="0"/>
              <a:t>kobiety około 50-56% </a:t>
            </a:r>
          </a:p>
          <a:p>
            <a:pPr marL="0" indent="0">
              <a:buNone/>
            </a:pPr>
            <a:r>
              <a:rPr lang="pl-PL" sz="3400" dirty="0"/>
              <a:t>*(wartości idealne) </a:t>
            </a:r>
          </a:p>
          <a:p>
            <a:pPr marL="0" indent="0">
              <a:buNone/>
            </a:pPr>
            <a:endParaRPr lang="pl-PL" sz="3400" dirty="0"/>
          </a:p>
          <a:p>
            <a:pPr marL="0" indent="0">
              <a:buNone/>
            </a:pPr>
            <a:r>
              <a:rPr lang="pl-PL" sz="3400" dirty="0"/>
              <a:t>Zawartość % BCM poniżej 35% dla mężczyzn i poniżej 30% dla kobiet (wartość progowa 29%), została przyjęta jako wskaźnik niedożywienia (badanie M.C. </a:t>
            </a:r>
            <a:r>
              <a:rPr lang="pl-PL" sz="3400" dirty="0" err="1"/>
              <a:t>Barbosa</a:t>
            </a:r>
            <a:r>
              <a:rPr lang="pl-PL" sz="3400" dirty="0"/>
              <a:t>-Silva i </a:t>
            </a:r>
            <a:r>
              <a:rPr lang="pl-PL" sz="3400" dirty="0" err="1"/>
              <a:t>wsp</a:t>
            </a:r>
            <a:r>
              <a:rPr lang="pl-PL" sz="3400" dirty="0"/>
              <a:t>., subiektywna globalna ocena stanu odżywienia SGA) </a:t>
            </a:r>
          </a:p>
          <a:p>
            <a:pPr marL="0" indent="0">
              <a:buNone/>
            </a:pPr>
            <a:r>
              <a:rPr lang="pl-PL" sz="3400" dirty="0"/>
              <a:t>Czynniki genetyczne (typ budowy ciała), wiek i kondycja fizyczna odgrywają rolę w indywidualnej zawartości BCM: </a:t>
            </a:r>
          </a:p>
          <a:p>
            <a:r>
              <a:rPr lang="pl-PL" sz="3400" dirty="0"/>
              <a:t>większa zawartość BCM w beztłuszczowej masie ciała występuje u ludzi młodych, a także czynnych sportowców, którzy trenują mięśnie w okresie dojrzewania ciała; u zawodowych sportowców BCM może sięgać do 60% beztłuszczowej masy ciała </a:t>
            </a:r>
          </a:p>
          <a:p>
            <a:r>
              <a:rPr lang="pl-PL" sz="3400" dirty="0"/>
              <a:t>u dzieci i młodzieży BCM nie jest w pełni rozwinięta (zależy od wieku); standardowo zawartość BCM w beztłuszczowej masie ciała wynosi poniżej 50% </a:t>
            </a:r>
          </a:p>
          <a:p>
            <a:r>
              <a:rPr lang="pl-PL" sz="3400" dirty="0"/>
              <a:t>ludzie dorośli o właściwym stanie odżywienia organizmu posiadają ponad 50% BCM w beztłuszczowej masie ciała </a:t>
            </a:r>
          </a:p>
          <a:p>
            <a:r>
              <a:rPr lang="pl-PL" sz="3400" dirty="0"/>
              <a:t>u osób dorosłych z uwagi na zmniejszenie aktywności fizycznej BCM spada do 40-45%, u starszych aktywnych fizycznie zachowuje swój prawidłowy poziom </a:t>
            </a:r>
          </a:p>
          <a:p>
            <a:endParaRPr lang="pl-PL" dirty="0"/>
          </a:p>
          <a:p>
            <a:endParaRPr lang="pl-P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Klasyfikacja urządzenia</a:t>
            </a:r>
          </a:p>
        </p:txBody>
      </p:sp>
      <p:sp>
        <p:nvSpPr>
          <p:cNvPr id="3" name="Symbol zastępczy zawartości 2"/>
          <p:cNvSpPr>
            <a:spLocks noGrp="1"/>
          </p:cNvSpPr>
          <p:nvPr>
            <p:ph idx="1"/>
          </p:nvPr>
        </p:nvSpPr>
        <p:spPr/>
        <p:txBody>
          <a:bodyPr>
            <a:normAutofit/>
          </a:bodyPr>
          <a:lstStyle/>
          <a:p>
            <a:pPr marL="0" indent="0">
              <a:buNone/>
            </a:pPr>
            <a:r>
              <a:rPr lang="pl-PL" sz="1600" b="1" dirty="0"/>
              <a:t>Klasyfikacja urządzenia (CLASSIFICATION)</a:t>
            </a:r>
          </a:p>
          <a:p>
            <a:pPr marL="0" indent="0">
              <a:buNone/>
            </a:pPr>
            <a:endParaRPr lang="pl-PL" sz="1600" b="1" dirty="0"/>
          </a:p>
          <a:p>
            <a:pPr marL="0" indent="0">
              <a:buNone/>
            </a:pPr>
            <a:r>
              <a:rPr lang="pl-PL" sz="1600" b="1" dirty="0"/>
              <a:t>Medyczne urządzenie klasy </a:t>
            </a:r>
            <a:r>
              <a:rPr lang="pl-PL" sz="1600" b="1" dirty="0" err="1"/>
              <a:t>IIa</a:t>
            </a:r>
            <a:r>
              <a:rPr lang="pl-PL" sz="1600" dirty="0"/>
              <a:t>, co oznacza, że:</a:t>
            </a:r>
          </a:p>
          <a:p>
            <a:pPr>
              <a:buFont typeface="Wingdings" panose="05000000000000000000" pitchFamily="2" charset="2"/>
              <a:buChar char="ü"/>
            </a:pPr>
            <a:r>
              <a:rPr lang="pl-PL" sz="1600" dirty="0"/>
              <a:t>jest to wyrób medyczny o umiarkowanym ryzyku i wymaga certyfikacji przez jednostkę notyfikowaną,</a:t>
            </a:r>
          </a:p>
          <a:p>
            <a:pPr>
              <a:buFont typeface="Wingdings" panose="05000000000000000000" pitchFamily="2" charset="2"/>
              <a:buChar char="ü"/>
            </a:pPr>
            <a:r>
              <a:rPr lang="pl-PL" sz="1600" dirty="0"/>
              <a:t>wyrób przeszedł odpowiednie testy bezpieczeństwa i zgodności z obowiązującymi normami;</a:t>
            </a:r>
          </a:p>
          <a:p>
            <a:pPr marL="0" indent="0">
              <a:buNone/>
            </a:pPr>
            <a:endParaRPr lang="pl-PL" sz="1600" b="1" dirty="0"/>
          </a:p>
          <a:p>
            <a:pPr marL="0" indent="0">
              <a:buNone/>
            </a:pPr>
            <a:r>
              <a:rPr lang="pl-PL" sz="1600" b="1" dirty="0"/>
              <a:t>Reguła 10 (</a:t>
            </a:r>
            <a:r>
              <a:rPr lang="pl-PL" sz="1600" b="1" dirty="0" err="1"/>
              <a:t>Annex</a:t>
            </a:r>
            <a:r>
              <a:rPr lang="pl-PL" sz="1600" b="1" dirty="0"/>
              <a:t> VIII MDR)</a:t>
            </a:r>
            <a:r>
              <a:rPr lang="pl-PL" sz="1600" dirty="0"/>
              <a:t> – dotyczy urządzeń do monitorowania lub diagnozowania stanu pacjenta, np. analizatorów składu ciała.</a:t>
            </a:r>
          </a:p>
          <a:p>
            <a:pPr marL="0" indent="0">
              <a:buNone/>
            </a:pPr>
            <a:endParaRPr lang="pl-PL" sz="1600" dirty="0"/>
          </a:p>
          <a:p>
            <a:pPr marL="0" indent="0">
              <a:buNone/>
            </a:pPr>
            <a:r>
              <a:rPr lang="pl-PL" sz="1600" b="1" dirty="0" err="1"/>
              <a:t>DoC</a:t>
            </a:r>
            <a:r>
              <a:rPr lang="pl-PL" sz="1600" b="1" dirty="0"/>
              <a:t> (</a:t>
            </a:r>
            <a:r>
              <a:rPr lang="pl-PL" sz="1600" b="1" dirty="0" err="1"/>
              <a:t>Annex</a:t>
            </a:r>
            <a:r>
              <a:rPr lang="pl-PL" sz="1600" b="1" dirty="0"/>
              <a:t> IV) + CE </a:t>
            </a:r>
            <a:r>
              <a:rPr lang="pl-PL" sz="1600" b="1" dirty="0" err="1"/>
              <a:t>Marking</a:t>
            </a:r>
            <a:r>
              <a:rPr lang="pl-PL" sz="1600" b="1" dirty="0"/>
              <a:t> (</a:t>
            </a:r>
            <a:r>
              <a:rPr lang="pl-PL" sz="1600" b="1" dirty="0" err="1"/>
              <a:t>Annex</a:t>
            </a:r>
            <a:r>
              <a:rPr lang="pl-PL" sz="1600" b="1" dirty="0"/>
              <a:t> V)</a:t>
            </a:r>
            <a:r>
              <a:rPr lang="pl-PL" sz="1600" dirty="0"/>
              <a:t> – Deklaracja zgodności (</a:t>
            </a:r>
            <a:r>
              <a:rPr lang="pl-PL" sz="1600" dirty="0" err="1"/>
              <a:t>Declaration</a:t>
            </a:r>
            <a:r>
              <a:rPr lang="pl-PL" sz="1600" dirty="0"/>
              <a:t> of </a:t>
            </a:r>
            <a:r>
              <a:rPr lang="pl-PL" sz="1600" dirty="0" err="1"/>
              <a:t>Conformity</a:t>
            </a:r>
            <a:r>
              <a:rPr lang="pl-PL" sz="1600" dirty="0"/>
              <a:t>) oraz oznakowanie CE, potwierdzają, że urządzenie spełnia wymogi UE.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BCM</a:t>
            </a:r>
          </a:p>
        </p:txBody>
      </p:sp>
      <p:sp>
        <p:nvSpPr>
          <p:cNvPr id="3" name="Symbol zastępczy zawartości 2"/>
          <p:cNvSpPr>
            <a:spLocks noGrp="1"/>
          </p:cNvSpPr>
          <p:nvPr>
            <p:ph idx="1"/>
          </p:nvPr>
        </p:nvSpPr>
        <p:spPr>
          <a:xfrm>
            <a:off x="484061" y="1268760"/>
            <a:ext cx="8229600" cy="4525963"/>
          </a:xfrm>
        </p:spPr>
        <p:txBody>
          <a:bodyPr>
            <a:normAutofit fontScale="62500" lnSpcReduction="20000"/>
          </a:bodyPr>
          <a:lstStyle/>
          <a:p>
            <a:pPr marL="0" indent="0">
              <a:buNone/>
            </a:pPr>
            <a:endParaRPr lang="pl-PL" dirty="0"/>
          </a:p>
          <a:p>
            <a:pPr marL="0" indent="0">
              <a:buNone/>
            </a:pPr>
            <a:r>
              <a:rPr lang="pl-PL" b="1" dirty="0"/>
              <a:t>Jeśli wartość BCM jest zbyt niska, może to wskazywać na: </a:t>
            </a:r>
          </a:p>
          <a:p>
            <a:r>
              <a:rPr lang="pl-PL" dirty="0"/>
              <a:t>niewydolność rozwojową </a:t>
            </a:r>
          </a:p>
          <a:p>
            <a:r>
              <a:rPr lang="pl-PL" dirty="0"/>
              <a:t>niewłaściwy stan odżywienia - brak odpowiedniej ilości składników odżywczych może prowadzić do utraty masy komórek ciała, niedożywienie, wewnątrzkomórkowa utrata białka prowadzi do redukcji masy komórkowej </a:t>
            </a:r>
          </a:p>
          <a:p>
            <a:r>
              <a:rPr lang="pl-PL" dirty="0"/>
              <a:t>odwodnienie </a:t>
            </a:r>
          </a:p>
          <a:p>
            <a:r>
              <a:rPr lang="pl-PL" dirty="0"/>
              <a:t>nadmiar wody zewnątrzkomórkowej </a:t>
            </a:r>
          </a:p>
          <a:p>
            <a:r>
              <a:rPr lang="pl-PL" dirty="0"/>
              <a:t>choroby – niektóre choroby, takie jak nowotwory, choroby metaboliczne lub infekcje, mogą wpływać na masę komórek ciała </a:t>
            </a:r>
          </a:p>
          <a:p>
            <a:r>
              <a:rPr lang="pl-PL" dirty="0"/>
              <a:t>starzenie się - wraz z wiekiem organizm może tracić masę komórek, masę mięśni </a:t>
            </a:r>
          </a:p>
          <a:p>
            <a:r>
              <a:rPr lang="pl-PL" dirty="0"/>
              <a:t>zmniejszenie odporności </a:t>
            </a:r>
          </a:p>
          <a:p>
            <a:r>
              <a:rPr lang="pl-PL" dirty="0"/>
              <a:t>i inne </a:t>
            </a:r>
          </a:p>
          <a:p>
            <a:pPr marL="0" indent="0">
              <a:buNone/>
            </a:pPr>
            <a:endParaRPr lang="pl-PL"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3136900"/>
            <a:ext cx="8811260" cy="2599690"/>
          </a:xfrm>
          <a:prstGeom prst="rect">
            <a:avLst/>
          </a:prstGeom>
          <a:noFill/>
        </p:spPr>
        <p:txBody>
          <a:bodyPr wrap="square" rtlCol="0">
            <a:noAutofit/>
          </a:bodyPr>
          <a:lstStyle/>
          <a:p>
            <a:r>
              <a:rPr lang="en-US" altLang="pl-PL" sz="1600" b="1" dirty="0"/>
              <a:t>Ocean og</a:t>
            </a:r>
            <a:r>
              <a:rPr lang="en-US" altLang="en-US" sz="1600" b="1" dirty="0"/>
              <a:t>ó</a:t>
            </a:r>
            <a:r>
              <a:rPr lang="en-US" altLang="pl-PL" sz="1600" b="1" dirty="0"/>
              <a:t>lna</a:t>
            </a:r>
          </a:p>
          <a:p>
            <a:endParaRPr lang="en-US" altLang="pl-PL" sz="1600" b="1" dirty="0"/>
          </a:p>
          <a:p>
            <a:r>
              <a:rPr lang="en-US" altLang="pl-PL" sz="1600" b="1" dirty="0"/>
              <a:t>Stopie</a:t>
            </a:r>
            <a:r>
              <a:rPr lang="en-US" altLang="en-US" sz="1600" b="1" dirty="0"/>
              <a:t>ń</a:t>
            </a:r>
            <a:r>
              <a:rPr lang="en-US" altLang="pl-PL" sz="1600" b="1" dirty="0"/>
              <a:t> oty</a:t>
            </a:r>
            <a:r>
              <a:rPr lang="en-US" altLang="en-US" sz="1600" b="1" dirty="0"/>
              <a:t>ł</a:t>
            </a:r>
            <a:r>
              <a:rPr lang="en-US" altLang="pl-PL" sz="1600" b="1" dirty="0"/>
              <a:t>o</a:t>
            </a:r>
            <a:r>
              <a:rPr lang="en-US" altLang="en-US" sz="1600" b="1" dirty="0"/>
              <a:t>ś</a:t>
            </a:r>
            <a:r>
              <a:rPr lang="en-US" altLang="pl-PL" sz="1600" b="1" dirty="0"/>
              <a:t>ci</a:t>
            </a:r>
            <a:r>
              <a:rPr lang="en-US" altLang="pl-PL" sz="1600" dirty="0"/>
              <a:t>. Na podstawie parametr</a:t>
            </a:r>
            <a:r>
              <a:rPr lang="en-US" altLang="en-US" sz="1600" dirty="0"/>
              <a:t>ó</a:t>
            </a:r>
            <a:r>
              <a:rPr lang="en-US" altLang="pl-PL" sz="1600" dirty="0"/>
              <a:t>w, kt</a:t>
            </a:r>
            <a:r>
              <a:rPr lang="en-US" altLang="en-US" sz="1600" dirty="0"/>
              <a:t>ó</a:t>
            </a:r>
            <a:r>
              <a:rPr lang="en-US" altLang="pl-PL" sz="1600" dirty="0"/>
              <a:t>re dostarczaj</a:t>
            </a:r>
            <a:r>
              <a:rPr lang="en-US" altLang="en-US" sz="1600" dirty="0"/>
              <a:t>ą</a:t>
            </a:r>
            <a:r>
              <a:rPr lang="en-US" altLang="pl-PL" sz="1600" dirty="0"/>
              <a:t> informacji o stanie nadmiaru tkanki </a:t>
            </a:r>
          </a:p>
          <a:p>
            <a:r>
              <a:rPr lang="en-US" altLang="pl-PL" sz="1600" dirty="0"/>
              <a:t>t</a:t>
            </a:r>
            <a:r>
              <a:rPr lang="en-US" altLang="en-US" sz="1600" dirty="0"/>
              <a:t>ł</a:t>
            </a:r>
            <a:r>
              <a:rPr lang="en-US" altLang="pl-PL" sz="1600" dirty="0"/>
              <a:t>uszczowej, urz</a:t>
            </a:r>
            <a:r>
              <a:rPr lang="en-US" altLang="en-US" sz="1600" dirty="0"/>
              <a:t>ą</a:t>
            </a:r>
            <a:r>
              <a:rPr lang="en-US" altLang="pl-PL" sz="1600" dirty="0"/>
              <a:t>dzenie dostarcza informacji o stopniu oty</a:t>
            </a:r>
            <a:r>
              <a:rPr lang="en-US" altLang="en-US" sz="1600" dirty="0"/>
              <a:t>ł</a:t>
            </a:r>
            <a:r>
              <a:rPr lang="en-US" altLang="pl-PL" sz="1600" dirty="0"/>
              <a:t>o</a:t>
            </a:r>
            <a:r>
              <a:rPr lang="en-US" altLang="en-US" sz="1600" dirty="0"/>
              <a:t>ś</a:t>
            </a:r>
            <a:r>
              <a:rPr lang="en-US" altLang="pl-PL" sz="1600" dirty="0"/>
              <a:t>c osoby badanej. Norm</a:t>
            </a:r>
            <a:r>
              <a:rPr lang="en-US" altLang="en-US" sz="1600" dirty="0"/>
              <a:t>ą</a:t>
            </a:r>
            <a:r>
              <a:rPr lang="en-US" altLang="pl-PL" sz="1600" dirty="0"/>
              <a:t> jest tutaj zakres od -10 do + 10%. Wynik pon</a:t>
            </a:r>
            <a:r>
              <a:rPr lang="en-US" altLang="en-US" sz="1600" dirty="0"/>
              <a:t>ż</a:t>
            </a:r>
            <a:r>
              <a:rPr lang="en-US" altLang="pl-PL" sz="1600" dirty="0"/>
              <a:t>ej -10% oznacza bardzo drobn</a:t>
            </a:r>
            <a:r>
              <a:rPr lang="en-US" altLang="en-US" sz="1600" dirty="0"/>
              <a:t>ą</a:t>
            </a:r>
            <a:r>
              <a:rPr lang="en-US" altLang="pl-PL" sz="1600" dirty="0"/>
              <a:t> budow</a:t>
            </a:r>
            <a:r>
              <a:rPr lang="en-US" altLang="en-US" sz="1600" dirty="0"/>
              <a:t>ę</a:t>
            </a:r>
            <a:r>
              <a:rPr lang="en-US" altLang="pl-PL" sz="1600" dirty="0"/>
              <a:t>, na kt</a:t>
            </a:r>
            <a:r>
              <a:rPr lang="en-US" altLang="en-US" sz="1600" dirty="0"/>
              <a:t>ó</a:t>
            </a:r>
            <a:r>
              <a:rPr lang="en-US" altLang="pl-PL" sz="1600" dirty="0"/>
              <a:t>r</a:t>
            </a:r>
            <a:r>
              <a:rPr lang="en-US" altLang="en-US" sz="1600" dirty="0"/>
              <a:t>ą</a:t>
            </a:r>
            <a:r>
              <a:rPr lang="en-US" altLang="pl-PL" sz="1600" dirty="0"/>
              <a:t> sk</a:t>
            </a:r>
            <a:r>
              <a:rPr lang="en-US" altLang="en-US" sz="1600" dirty="0"/>
              <a:t>ł</a:t>
            </a:r>
            <a:r>
              <a:rPr lang="en-US" altLang="pl-PL" sz="1600" dirty="0"/>
              <a:t>ada si</a:t>
            </a:r>
            <a:r>
              <a:rPr lang="en-US" altLang="en-US" sz="1600" dirty="0"/>
              <a:t>ę</a:t>
            </a:r>
            <a:r>
              <a:rPr lang="en-US" altLang="pl-PL" sz="1600" dirty="0"/>
              <a:t> ma</a:t>
            </a:r>
            <a:r>
              <a:rPr lang="en-US" altLang="en-US" sz="1600" dirty="0"/>
              <a:t>ł</a:t>
            </a:r>
            <a:r>
              <a:rPr lang="en-US" altLang="pl-PL" sz="1600" dirty="0"/>
              <a:t>a masa cia</a:t>
            </a:r>
            <a:r>
              <a:rPr lang="en-US" altLang="en-US" sz="1600" dirty="0"/>
              <a:t>ł</a:t>
            </a:r>
            <a:r>
              <a:rPr lang="en-US" altLang="pl-PL" sz="1600" dirty="0"/>
              <a:t>a oraz niska zawarto</a:t>
            </a:r>
            <a:r>
              <a:rPr lang="en-US" altLang="en-US" sz="1600" dirty="0"/>
              <a:t>ść</a:t>
            </a:r>
            <a:r>
              <a:rPr lang="en-US" altLang="pl-PL" sz="1600" dirty="0"/>
              <a:t> tkanki t</a:t>
            </a:r>
            <a:r>
              <a:rPr lang="en-US" altLang="en-US" sz="1600" dirty="0"/>
              <a:t>ł</a:t>
            </a:r>
            <a:r>
              <a:rPr lang="en-US" altLang="pl-PL" sz="1600" dirty="0"/>
              <a:t>uszczowej w ciele. Je</a:t>
            </a:r>
            <a:r>
              <a:rPr lang="en-US" altLang="en-US" sz="1600" dirty="0"/>
              <a:t>ż</a:t>
            </a:r>
            <a:r>
              <a:rPr lang="en-US" altLang="pl-PL" sz="1600" dirty="0"/>
              <a:t>eli zar</a:t>
            </a:r>
            <a:r>
              <a:rPr lang="en-US" altLang="en-US" sz="1600" dirty="0"/>
              <a:t>ó</a:t>
            </a:r>
            <a:r>
              <a:rPr lang="en-US" altLang="pl-PL" sz="1600" dirty="0"/>
              <a:t>wno BMI i tkanka t</a:t>
            </a:r>
            <a:r>
              <a:rPr lang="en-US" altLang="en-US" sz="1600" dirty="0"/>
              <a:t>ł</a:t>
            </a:r>
            <a:r>
              <a:rPr lang="en-US" altLang="pl-PL" sz="1600" dirty="0"/>
              <a:t>uszczowa znajduj</a:t>
            </a:r>
            <a:r>
              <a:rPr lang="en-US" altLang="en-US" sz="1600" dirty="0"/>
              <a:t>ą</a:t>
            </a:r>
            <a:r>
              <a:rPr lang="en-US" altLang="pl-PL" sz="1600" dirty="0"/>
              <a:t> si</a:t>
            </a:r>
            <a:r>
              <a:rPr lang="en-US" altLang="en-US" sz="1600" dirty="0"/>
              <a:t>ę</a:t>
            </a:r>
            <a:r>
              <a:rPr lang="en-US" altLang="pl-PL" sz="1600" dirty="0"/>
              <a:t> w normie, wynik ca</a:t>
            </a:r>
            <a:r>
              <a:rPr lang="en-US" altLang="en-US" sz="1600" dirty="0"/>
              <a:t>ł</a:t>
            </a:r>
            <a:r>
              <a:rPr lang="en-US" altLang="pl-PL" sz="1600" dirty="0"/>
              <a:t>kowity stopnia oty</a:t>
            </a:r>
            <a:r>
              <a:rPr lang="en-US" altLang="en-US" sz="1600" dirty="0"/>
              <a:t>ł</a:t>
            </a:r>
            <a:r>
              <a:rPr lang="en-US" altLang="pl-PL" sz="1600" dirty="0"/>
              <a:t>o</a:t>
            </a:r>
            <a:r>
              <a:rPr lang="en-US" altLang="en-US" sz="1600" dirty="0"/>
              <a:t>ś</a:t>
            </a:r>
            <a:r>
              <a:rPr lang="en-US" altLang="pl-PL" sz="1600" dirty="0"/>
              <a:t>ci r</a:t>
            </a:r>
            <a:r>
              <a:rPr lang="en-US" altLang="en-US" sz="1600" dirty="0"/>
              <a:t>ó</a:t>
            </a:r>
            <a:r>
              <a:rPr lang="en-US" altLang="pl-PL" sz="1600" dirty="0"/>
              <a:t>wnie</a:t>
            </a:r>
            <a:r>
              <a:rPr lang="en-US" altLang="en-US" sz="1600" dirty="0"/>
              <a:t>ż</a:t>
            </a:r>
            <a:r>
              <a:rPr lang="en-US" altLang="pl-PL" sz="1600" dirty="0"/>
              <a:t> znajdzie si</a:t>
            </a:r>
            <a:r>
              <a:rPr lang="en-US" altLang="en-US" sz="1600" dirty="0"/>
              <a:t>ę</a:t>
            </a:r>
            <a:r>
              <a:rPr lang="en-US" altLang="pl-PL" sz="1600" dirty="0"/>
              <a:t> w zakresie normy. Stopie</a:t>
            </a:r>
            <a:r>
              <a:rPr lang="en-US" altLang="en-US" sz="1600" dirty="0"/>
              <a:t>ń</a:t>
            </a:r>
            <a:r>
              <a:rPr lang="en-US" altLang="pl-PL" sz="1600" dirty="0"/>
              <a:t> oty</a:t>
            </a:r>
            <a:r>
              <a:rPr lang="en-US" altLang="en-US" sz="1600" dirty="0"/>
              <a:t>ł</a:t>
            </a:r>
            <a:r>
              <a:rPr lang="en-US" altLang="pl-PL" sz="1600" dirty="0"/>
              <a:t>o</a:t>
            </a:r>
            <a:r>
              <a:rPr lang="en-US" altLang="en-US" sz="1600" dirty="0"/>
              <a:t>ś</a:t>
            </a:r>
            <a:r>
              <a:rPr lang="en-US" altLang="pl-PL" sz="1600" dirty="0"/>
              <a:t>ci b</a:t>
            </a:r>
            <a:r>
              <a:rPr lang="en-US" altLang="en-US" sz="1600" dirty="0"/>
              <a:t>ę</a:t>
            </a:r>
            <a:r>
              <a:rPr lang="en-US" altLang="pl-PL" sz="1600" dirty="0"/>
              <a:t>dzie przekroczony w przypadku jednoczesnego przekroczenia BMI i procentowej tkanki t</a:t>
            </a:r>
            <a:r>
              <a:rPr lang="en-US" altLang="en-US" sz="1600" dirty="0"/>
              <a:t>ł</a:t>
            </a:r>
            <a:r>
              <a:rPr lang="en-US" altLang="pl-PL" sz="1600" dirty="0"/>
              <a:t>uszczowej lub je</a:t>
            </a:r>
            <a:r>
              <a:rPr lang="en-US" altLang="en-US" sz="1600" dirty="0"/>
              <a:t>ż</a:t>
            </a:r>
            <a:r>
              <a:rPr lang="en-US" altLang="pl-PL" sz="1600" dirty="0"/>
              <a:t>eli osoba jest bardzo mocno umi</a:t>
            </a:r>
            <a:r>
              <a:rPr lang="en-US" altLang="en-US" sz="1600" dirty="0"/>
              <a:t>ęś</a:t>
            </a:r>
            <a:r>
              <a:rPr lang="en-US" altLang="pl-PL" sz="1600" dirty="0"/>
              <a:t>niona i przez to ma wysoki wska</a:t>
            </a:r>
            <a:r>
              <a:rPr lang="en-US" altLang="en-US" sz="1600" dirty="0"/>
              <a:t>ź</a:t>
            </a:r>
            <a:r>
              <a:rPr lang="en-US" altLang="pl-PL" sz="1600" dirty="0"/>
              <a:t>nik masy cia</a:t>
            </a:r>
            <a:r>
              <a:rPr lang="en-US" altLang="en-US" sz="1600" dirty="0"/>
              <a:t>ł</a:t>
            </a:r>
            <a:r>
              <a:rPr lang="en-US" altLang="pl-PL" sz="1600" dirty="0"/>
              <a:t>a (BMI), r</a:t>
            </a:r>
            <a:r>
              <a:rPr lang="en-US" altLang="en-US" sz="1600" dirty="0"/>
              <a:t>ó</a:t>
            </a:r>
            <a:r>
              <a:rPr lang="en-US" altLang="pl-PL" sz="1600" dirty="0"/>
              <a:t>wnie</a:t>
            </a:r>
            <a:r>
              <a:rPr lang="en-US" altLang="en-US" sz="1600" dirty="0"/>
              <a:t>ż</a:t>
            </a:r>
            <a:r>
              <a:rPr lang="en-US" altLang="pl-PL" sz="1600" dirty="0"/>
              <a:t> mo</a:t>
            </a:r>
            <a:r>
              <a:rPr lang="en-US" altLang="en-US" sz="1600" dirty="0"/>
              <a:t>ż</a:t>
            </a:r>
            <a:r>
              <a:rPr lang="en-US" altLang="pl-PL" sz="1600" dirty="0"/>
              <a:t>e mie</a:t>
            </a:r>
            <a:r>
              <a:rPr lang="en-US" altLang="en-US" sz="1600" dirty="0"/>
              <a:t>ć</a:t>
            </a:r>
            <a:r>
              <a:rPr lang="en-US" altLang="pl-PL" sz="1600" dirty="0"/>
              <a:t> przekroczony stopie</a:t>
            </a:r>
            <a:r>
              <a:rPr lang="en-US" altLang="en-US" sz="1600" dirty="0"/>
              <a:t>ń</a:t>
            </a:r>
            <a:r>
              <a:rPr lang="en-US" altLang="pl-PL" sz="1600" dirty="0"/>
              <a:t> oty</a:t>
            </a:r>
            <a:r>
              <a:rPr lang="en-US" altLang="en-US" sz="1600" dirty="0"/>
              <a:t>ł</a:t>
            </a:r>
            <a:r>
              <a:rPr lang="en-US" altLang="pl-PL" sz="1600" dirty="0"/>
              <a:t>o</a:t>
            </a:r>
            <a:r>
              <a:rPr lang="en-US" altLang="en-US" sz="1600" dirty="0"/>
              <a:t>ś</a:t>
            </a:r>
            <a:r>
              <a:rPr lang="en-US" altLang="pl-PL" sz="1600" dirty="0"/>
              <a:t>ci. W przypadku takich os</a:t>
            </a:r>
            <a:r>
              <a:rPr lang="en-US" altLang="en-US" sz="1600" dirty="0"/>
              <a:t>ó</a:t>
            </a:r>
            <a:r>
              <a:rPr lang="en-US" altLang="pl-PL" sz="1600" dirty="0"/>
              <a:t>b, nie bierzemy stopnia pod uwag</a:t>
            </a:r>
            <a:r>
              <a:rPr lang="en-US" altLang="en-US" sz="1600" dirty="0"/>
              <a:t>ę</a:t>
            </a:r>
            <a:r>
              <a:rPr lang="en-US" altLang="pl-PL" sz="1600" dirty="0"/>
              <a:t>.</a:t>
            </a:r>
          </a:p>
          <a:p>
            <a:endParaRPr lang="en-US" altLang="pl-PL" sz="1600" dirty="0"/>
          </a:p>
          <a:p>
            <a:r>
              <a:rPr lang="en-US" altLang="pl-PL" sz="1600" b="1" dirty="0"/>
              <a:t>Obw</a:t>
            </a:r>
            <a:r>
              <a:rPr lang="en-US" altLang="en-US" sz="1600" b="1" dirty="0"/>
              <a:t>ó</a:t>
            </a:r>
            <a:r>
              <a:rPr lang="en-US" altLang="pl-PL" sz="1600" b="1" dirty="0"/>
              <a:t>d brzucha</a:t>
            </a:r>
            <a:r>
              <a:rPr lang="en-US" altLang="pl-PL" sz="1600" dirty="0"/>
              <a:t> jest to szacunkowy, statystyczny obw</a:t>
            </a:r>
            <a:r>
              <a:rPr lang="en-US" altLang="en-US" sz="1600" dirty="0"/>
              <a:t>ó</a:t>
            </a:r>
            <a:r>
              <a:rPr lang="en-US" altLang="pl-PL" sz="1600" dirty="0"/>
              <a:t>d, mierzony na wysoko</a:t>
            </a:r>
            <a:r>
              <a:rPr lang="en-US" altLang="en-US" sz="1600" dirty="0"/>
              <a:t>ś</a:t>
            </a:r>
            <a:r>
              <a:rPr lang="en-US" altLang="pl-PL" sz="1600" dirty="0"/>
              <a:t>ci p</a:t>
            </a:r>
            <a:r>
              <a:rPr lang="en-US" altLang="en-US" sz="1600" dirty="0"/>
              <a:t>ę</a:t>
            </a:r>
            <a:r>
              <a:rPr lang="en-US" altLang="pl-PL" sz="1600" dirty="0"/>
              <a:t>pka. Oznacza to, </a:t>
            </a:r>
            <a:r>
              <a:rPr lang="en-US" altLang="en-US" sz="1600" dirty="0"/>
              <a:t>ż</a:t>
            </a:r>
            <a:r>
              <a:rPr lang="en-US" altLang="pl-PL" sz="1600" dirty="0"/>
              <a:t>e w </a:t>
            </a:r>
          </a:p>
          <a:p>
            <a:r>
              <a:rPr lang="en-US" altLang="pl-PL" sz="1600" dirty="0"/>
              <a:t>badaniach klinicznych osoba w twoim wieku, twojej p</a:t>
            </a:r>
            <a:r>
              <a:rPr lang="en-US" altLang="en-US" sz="1600" dirty="0"/>
              <a:t>ł</a:t>
            </a:r>
            <a:r>
              <a:rPr lang="en-US" altLang="pl-PL" sz="1600" dirty="0"/>
              <a:t>ci oraz o podobnej masie i wysoko</a:t>
            </a:r>
            <a:r>
              <a:rPr lang="en-US" altLang="en-US" sz="1600" dirty="0"/>
              <a:t>ś</a:t>
            </a:r>
            <a:r>
              <a:rPr lang="en-US" altLang="pl-PL" sz="1600" dirty="0"/>
              <a:t>ci cia</a:t>
            </a:r>
            <a:r>
              <a:rPr lang="en-US" altLang="en-US" sz="1600" dirty="0"/>
              <a:t>ł</a:t>
            </a:r>
            <a:r>
              <a:rPr lang="en-US" altLang="pl-PL" sz="1600" dirty="0"/>
              <a:t>a mia</a:t>
            </a:r>
            <a:r>
              <a:rPr lang="en-US" altLang="en-US" sz="1600" dirty="0"/>
              <a:t>ł</a:t>
            </a:r>
            <a:r>
              <a:rPr lang="en-US" altLang="pl-PL" sz="1600" dirty="0"/>
              <a:t>a </a:t>
            </a:r>
            <a:r>
              <a:rPr lang="en-US" altLang="en-US" sz="1600" dirty="0"/>
              <a:t>ś</a:t>
            </a:r>
            <a:r>
              <a:rPr lang="en-US" altLang="pl-PL" sz="1600" dirty="0"/>
              <a:t>rednio wskazany obw</a:t>
            </a:r>
            <a:r>
              <a:rPr lang="en-US" altLang="en-US" sz="1600" dirty="0"/>
              <a:t>ó</a:t>
            </a:r>
            <a:r>
              <a:rPr lang="en-US" altLang="pl-PL" sz="1600" dirty="0"/>
              <a:t>d brzucha.</a:t>
            </a:r>
          </a:p>
          <a:p>
            <a:endParaRPr lang="en-US" altLang="pl-PL" sz="1600" dirty="0"/>
          </a:p>
        </p:txBody>
      </p:sp>
      <p:pic>
        <p:nvPicPr>
          <p:cNvPr id="3" name="Symbol zastępczy zawartości 2" descr="4"/>
          <p:cNvPicPr>
            <a:picLocks noGrp="1" noChangeAspect="1"/>
          </p:cNvPicPr>
          <p:nvPr>
            <p:ph idx="1"/>
          </p:nvPr>
        </p:nvPicPr>
        <p:blipFill>
          <a:blip r:embed="rId2"/>
          <a:stretch>
            <a:fillRect/>
          </a:stretch>
        </p:blipFill>
        <p:spPr>
          <a:xfrm>
            <a:off x="2771775" y="260350"/>
            <a:ext cx="3848100" cy="305752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3136900"/>
            <a:ext cx="8811260" cy="2599690"/>
          </a:xfrm>
          <a:prstGeom prst="rect">
            <a:avLst/>
          </a:prstGeom>
          <a:noFill/>
        </p:spPr>
        <p:txBody>
          <a:bodyPr wrap="square" rtlCol="0">
            <a:noAutofit/>
          </a:bodyPr>
          <a:lstStyle/>
          <a:p>
            <a:r>
              <a:rPr lang="en-US" altLang="pl-PL" sz="1600" b="1" dirty="0"/>
              <a:t>Ocean og</a:t>
            </a:r>
            <a:r>
              <a:rPr lang="en-US" altLang="en-US" sz="1600" b="1" dirty="0"/>
              <a:t>ó</a:t>
            </a:r>
            <a:r>
              <a:rPr lang="en-US" altLang="pl-PL" sz="1600" b="1" dirty="0"/>
              <a:t>lna</a:t>
            </a:r>
          </a:p>
          <a:p>
            <a:endParaRPr lang="en-US" altLang="pl-PL" sz="1600" b="1" dirty="0"/>
          </a:p>
          <a:p>
            <a:r>
              <a:rPr lang="en-US" altLang="pl-PL" sz="1600" b="1" dirty="0"/>
              <a:t>Ca</a:t>
            </a:r>
            <a:r>
              <a:rPr lang="en-US" altLang="en-US" sz="1600" b="1" dirty="0"/>
              <a:t>ł</a:t>
            </a:r>
            <a:r>
              <a:rPr lang="en-US" altLang="pl-PL" sz="1600" b="1" dirty="0"/>
              <a:t>kowity wynik</a:t>
            </a:r>
            <a:r>
              <a:rPr lang="en-US" altLang="pl-PL" sz="1600" dirty="0"/>
              <a:t> to podsumowanie kondycji, a wi</a:t>
            </a:r>
            <a:r>
              <a:rPr lang="en-US" altLang="en-US" sz="1600" dirty="0"/>
              <a:t>ę</a:t>
            </a:r>
            <a:r>
              <a:rPr lang="en-US" altLang="pl-PL" sz="1600" dirty="0"/>
              <a:t>c r</a:t>
            </a:r>
            <a:r>
              <a:rPr lang="en-US" altLang="en-US" sz="1600" dirty="0"/>
              <a:t>ó</a:t>
            </a:r>
            <a:r>
              <a:rPr lang="en-US" altLang="pl-PL" sz="1600" dirty="0"/>
              <a:t>wnowagi sk</a:t>
            </a:r>
            <a:r>
              <a:rPr lang="en-US" altLang="en-US" sz="1600" dirty="0"/>
              <a:t>ł</a:t>
            </a:r>
            <a:r>
              <a:rPr lang="en-US" altLang="pl-PL" sz="1600" dirty="0"/>
              <a:t>adu cia</a:t>
            </a:r>
            <a:r>
              <a:rPr lang="en-US" altLang="en-US" sz="1600" dirty="0"/>
              <a:t>ł</a:t>
            </a:r>
            <a:r>
              <a:rPr lang="en-US" altLang="pl-PL" sz="1600" dirty="0"/>
              <a:t>a. Osoba o </a:t>
            </a:r>
            <a:r>
              <a:rPr lang="en-US" altLang="en-US" sz="1600" dirty="0"/>
              <a:t>ś</a:t>
            </a:r>
            <a:r>
              <a:rPr lang="en-US" altLang="pl-PL" sz="1600" dirty="0"/>
              <a:t>rednim, </a:t>
            </a:r>
          </a:p>
          <a:p>
            <a:r>
              <a:rPr lang="en-US" altLang="pl-PL" sz="1600" dirty="0"/>
              <a:t>zr</a:t>
            </a:r>
            <a:r>
              <a:rPr lang="en-US" altLang="en-US" sz="1600" dirty="0"/>
              <a:t>ó</a:t>
            </a:r>
            <a:r>
              <a:rPr lang="en-US" altLang="pl-PL" sz="1600" dirty="0"/>
              <a:t>wnowa</a:t>
            </a:r>
            <a:r>
              <a:rPr lang="en-US" altLang="en-US" sz="1600" dirty="0"/>
              <a:t>ż</a:t>
            </a:r>
            <a:r>
              <a:rPr lang="en-US" altLang="pl-PL" sz="1600" dirty="0"/>
              <a:t>onym sk</a:t>
            </a:r>
            <a:r>
              <a:rPr lang="en-US" altLang="en-US" sz="1600" dirty="0"/>
              <a:t>ł</a:t>
            </a:r>
            <a:r>
              <a:rPr lang="en-US" altLang="pl-PL" sz="1600" dirty="0"/>
              <a:t>adzie cia</a:t>
            </a:r>
            <a:r>
              <a:rPr lang="en-US" altLang="en-US" sz="1600" dirty="0"/>
              <a:t>ł</a:t>
            </a:r>
            <a:r>
              <a:rPr lang="en-US" altLang="pl-PL" sz="1600" dirty="0"/>
              <a:t>a (</a:t>
            </a:r>
            <a:r>
              <a:rPr lang="en-US" altLang="en-US" sz="1600" dirty="0"/>
              <a:t>ś</a:t>
            </a:r>
            <a:r>
              <a:rPr lang="en-US" altLang="pl-PL" sz="1600" dirty="0"/>
              <a:t>rodkowy zakres norm) powinna otrzyma</a:t>
            </a:r>
            <a:r>
              <a:rPr lang="en-US" altLang="en-US" sz="1600" dirty="0"/>
              <a:t>ć</a:t>
            </a:r>
            <a:r>
              <a:rPr lang="en-US" altLang="pl-PL" sz="1600" dirty="0"/>
              <a:t> punktacj</a:t>
            </a:r>
            <a:r>
              <a:rPr lang="en-US" altLang="en-US" sz="1600" dirty="0"/>
              <a:t>ę</a:t>
            </a:r>
            <a:r>
              <a:rPr lang="en-US" altLang="pl-PL" sz="1600" dirty="0"/>
              <a:t> 80, kt</a:t>
            </a:r>
            <a:r>
              <a:rPr lang="en-US" altLang="en-US" sz="1600" dirty="0"/>
              <a:t>ó</a:t>
            </a:r>
            <a:r>
              <a:rPr lang="en-US" altLang="pl-PL" sz="1600" dirty="0"/>
              <a:t>ra to warto</a:t>
            </a:r>
            <a:r>
              <a:rPr lang="en-US" altLang="en-US" sz="1600" dirty="0"/>
              <a:t>ść</a:t>
            </a:r>
            <a:r>
              <a:rPr lang="en-US" altLang="pl-PL" sz="1600" dirty="0"/>
              <a:t> jest uznawana za wyj</a:t>
            </a:r>
            <a:r>
              <a:rPr lang="en-US" altLang="en-US" sz="1600" dirty="0"/>
              <a:t>ś</a:t>
            </a:r>
            <a:r>
              <a:rPr lang="en-US" altLang="pl-PL" sz="1600" dirty="0"/>
              <a:t>ciow</a:t>
            </a:r>
            <a:r>
              <a:rPr lang="en-US" altLang="en-US" sz="1600" dirty="0"/>
              <a:t>ą</a:t>
            </a:r>
            <a:r>
              <a:rPr lang="en-US" altLang="pl-PL" sz="1600" dirty="0"/>
              <a:t>. Im lepsza kondycja (wi</a:t>
            </a:r>
            <a:r>
              <a:rPr lang="en-US" altLang="en-US" sz="1600" dirty="0"/>
              <a:t>ę</a:t>
            </a:r>
            <a:r>
              <a:rPr lang="en-US" altLang="pl-PL" sz="1600" dirty="0"/>
              <a:t>ksza muskulatura, mniejsza zawarto</a:t>
            </a:r>
            <a:r>
              <a:rPr lang="en-US" altLang="en-US" sz="1600" dirty="0"/>
              <a:t>ść</a:t>
            </a:r>
            <a:r>
              <a:rPr lang="en-US" altLang="pl-PL" sz="1600" dirty="0"/>
              <a:t> tkanki t</a:t>
            </a:r>
            <a:r>
              <a:rPr lang="en-US" altLang="en-US" sz="1600" dirty="0"/>
              <a:t>ł</a:t>
            </a:r>
            <a:r>
              <a:rPr lang="en-US" altLang="pl-PL" sz="1600" dirty="0"/>
              <a:t>uszczowej), tym wi</a:t>
            </a:r>
            <a:r>
              <a:rPr lang="en-US" altLang="en-US" sz="1600" dirty="0"/>
              <a:t>ę</a:t>
            </a:r>
            <a:r>
              <a:rPr lang="en-US" altLang="pl-PL" sz="1600" dirty="0"/>
              <a:t>kszy wynik, kt</a:t>
            </a:r>
            <a:r>
              <a:rPr lang="en-US" altLang="en-US" sz="1600" dirty="0"/>
              <a:t>ó</a:t>
            </a:r>
            <a:r>
              <a:rPr lang="en-US" altLang="pl-PL" sz="1600" dirty="0"/>
              <a:t>ry zd</a:t>
            </a:r>
            <a:r>
              <a:rPr lang="en-US" altLang="en-US" sz="1600" dirty="0"/>
              <a:t>ąż</a:t>
            </a:r>
            <a:r>
              <a:rPr lang="en-US" altLang="pl-PL" sz="1600" dirty="0"/>
              <a:t>a do warto</a:t>
            </a:r>
            <a:r>
              <a:rPr lang="en-US" altLang="en-US" sz="1600" dirty="0"/>
              <a:t>ś</a:t>
            </a:r>
            <a:r>
              <a:rPr lang="en-US" altLang="pl-PL" sz="1600" dirty="0"/>
              <a:t>ci 100, a w przypadku kulturyst</a:t>
            </a:r>
            <a:r>
              <a:rPr lang="en-US" altLang="en-US" sz="1600" dirty="0"/>
              <a:t>ó</a:t>
            </a:r>
            <a:r>
              <a:rPr lang="en-US" altLang="pl-PL" sz="1600" dirty="0"/>
              <a:t>w i sportowc</a:t>
            </a:r>
            <a:r>
              <a:rPr lang="en-US" altLang="en-US" sz="1600" dirty="0"/>
              <a:t>ó</a:t>
            </a:r>
            <a:r>
              <a:rPr lang="en-US" altLang="pl-PL" sz="1600" dirty="0"/>
              <a:t>w si</a:t>
            </a:r>
            <a:r>
              <a:rPr lang="en-US" altLang="en-US" sz="1600" dirty="0"/>
              <a:t>ł</a:t>
            </a:r>
            <a:r>
              <a:rPr lang="en-US" altLang="pl-PL" sz="1600" dirty="0"/>
              <a:t>owych warto</a:t>
            </a:r>
            <a:r>
              <a:rPr lang="en-US" altLang="en-US" sz="1600" dirty="0"/>
              <a:t>ś</a:t>
            </a:r>
            <a:r>
              <a:rPr lang="en-US" altLang="pl-PL" sz="1600" dirty="0"/>
              <a:t>ci mog</a:t>
            </a:r>
            <a:r>
              <a:rPr lang="en-US" altLang="en-US" sz="1600" dirty="0"/>
              <a:t>ą</a:t>
            </a:r>
            <a:r>
              <a:rPr lang="en-US" altLang="pl-PL" sz="1600" dirty="0"/>
              <a:t> wykracza</a:t>
            </a:r>
            <a:r>
              <a:rPr lang="en-US" altLang="en-US" sz="1600" dirty="0"/>
              <a:t>ć</a:t>
            </a:r>
            <a:r>
              <a:rPr lang="en-US" altLang="pl-PL" sz="1600" dirty="0"/>
              <a:t> nawet powy</a:t>
            </a:r>
            <a:r>
              <a:rPr lang="en-US" altLang="en-US" sz="1600" dirty="0"/>
              <a:t>ż</a:t>
            </a:r>
            <a:r>
              <a:rPr lang="en-US" altLang="pl-PL" sz="1600" dirty="0"/>
              <a:t>ej 100.</a:t>
            </a:r>
          </a:p>
        </p:txBody>
      </p:sp>
      <p:pic>
        <p:nvPicPr>
          <p:cNvPr id="3" name="Symbol zastępczy zawartości 2" descr="4"/>
          <p:cNvPicPr>
            <a:picLocks noGrp="1" noChangeAspect="1"/>
          </p:cNvPicPr>
          <p:nvPr>
            <p:ph idx="1"/>
          </p:nvPr>
        </p:nvPicPr>
        <p:blipFill>
          <a:blip r:embed="rId2"/>
          <a:stretch>
            <a:fillRect/>
          </a:stretch>
        </p:blipFill>
        <p:spPr>
          <a:xfrm>
            <a:off x="2771775" y="260350"/>
            <a:ext cx="3848100" cy="30575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24790" y="3136900"/>
            <a:ext cx="8811260" cy="2599690"/>
          </a:xfrm>
          <a:prstGeom prst="rect">
            <a:avLst/>
          </a:prstGeom>
          <a:noFill/>
        </p:spPr>
        <p:txBody>
          <a:bodyPr wrap="square" rtlCol="0">
            <a:noAutofit/>
          </a:bodyPr>
          <a:lstStyle/>
          <a:p>
            <a:r>
              <a:rPr lang="en-US" altLang="pl-PL" sz="1600" b="1" dirty="0"/>
              <a:t>Bilans sk</a:t>
            </a:r>
            <a:r>
              <a:rPr lang="en-US" altLang="en-US" sz="1600" b="1" dirty="0"/>
              <a:t>ł</a:t>
            </a:r>
            <a:r>
              <a:rPr lang="en-US" altLang="pl-PL" sz="1600" b="1" dirty="0"/>
              <a:t>adu cia</a:t>
            </a:r>
            <a:r>
              <a:rPr lang="en-US" altLang="en-US" sz="1600" b="1" dirty="0"/>
              <a:t>ł</a:t>
            </a:r>
            <a:r>
              <a:rPr lang="en-US" altLang="pl-PL" sz="1600" b="1" dirty="0"/>
              <a:t>a</a:t>
            </a:r>
            <a:r>
              <a:rPr lang="en-US" altLang="pl-PL" sz="1600" dirty="0"/>
              <a:t> to inaczej ocena r</a:t>
            </a:r>
            <a:r>
              <a:rPr lang="en-US" altLang="en-US" sz="1600" dirty="0"/>
              <a:t>ó</a:t>
            </a:r>
            <a:r>
              <a:rPr lang="en-US" altLang="pl-PL" sz="1600" dirty="0"/>
              <a:t>wnowagi fizycznej. Oceniamy balans lewej i prawej strony w podziale na g</a:t>
            </a:r>
            <a:r>
              <a:rPr lang="en-US" altLang="en-US" sz="1600" dirty="0"/>
              <a:t>ó</a:t>
            </a:r>
            <a:r>
              <a:rPr lang="en-US" altLang="pl-PL" sz="1600" dirty="0"/>
              <a:t>r</a:t>
            </a:r>
            <a:r>
              <a:rPr lang="en-US" altLang="en-US" sz="1600" dirty="0"/>
              <a:t>ę</a:t>
            </a:r>
            <a:r>
              <a:rPr lang="en-US" altLang="pl-PL" sz="1600" dirty="0"/>
              <a:t> i d</a:t>
            </a:r>
            <a:r>
              <a:rPr lang="en-US" altLang="en-US" sz="1600" dirty="0"/>
              <a:t>ół</a:t>
            </a:r>
            <a:r>
              <a:rPr lang="en-US" altLang="pl-PL" sz="1600" dirty="0"/>
              <a:t> cia</a:t>
            </a:r>
            <a:r>
              <a:rPr lang="en-US" altLang="en-US" sz="1600" dirty="0"/>
              <a:t>ł</a:t>
            </a:r>
            <a:r>
              <a:rPr lang="en-US" altLang="pl-PL" sz="1600" dirty="0"/>
              <a:t>a cz</a:t>
            </a:r>
            <a:r>
              <a:rPr lang="en-US" altLang="en-US" sz="1600" dirty="0"/>
              <a:t>ł</a:t>
            </a:r>
            <a:r>
              <a:rPr lang="en-US" altLang="pl-PL" sz="1600" dirty="0"/>
              <a:t>owieka, analizuj</a:t>
            </a:r>
            <a:r>
              <a:rPr lang="en-US" altLang="en-US" sz="1600" dirty="0"/>
              <a:t>ą</a:t>
            </a:r>
            <a:r>
              <a:rPr lang="en-US" altLang="pl-PL" sz="1600" dirty="0"/>
              <a:t>c wed</a:t>
            </a:r>
            <a:r>
              <a:rPr lang="en-US" altLang="en-US" sz="1600" dirty="0"/>
              <a:t>ł</a:t>
            </a:r>
            <a:r>
              <a:rPr lang="en-US" altLang="pl-PL" sz="1600" dirty="0"/>
              <a:t>ug trzech poziom</a:t>
            </a:r>
            <a:r>
              <a:rPr lang="en-US" altLang="en-US" sz="1600" dirty="0"/>
              <a:t>ó</a:t>
            </a:r>
            <a:r>
              <a:rPr lang="en-US" altLang="pl-PL" sz="1600" dirty="0"/>
              <a:t>w: zbilansowany (prawid</a:t>
            </a:r>
            <a:r>
              <a:rPr lang="en-US" altLang="en-US" sz="1600" dirty="0"/>
              <a:t>ł</a:t>
            </a:r>
            <a:r>
              <a:rPr lang="en-US" altLang="pl-PL" sz="1600" dirty="0"/>
              <a:t>owy), niezbilansowany I (s</a:t>
            </a:r>
            <a:r>
              <a:rPr lang="en-US" altLang="en-US" sz="1600" dirty="0"/>
              <a:t>ł</a:t>
            </a:r>
            <a:r>
              <a:rPr lang="en-US" altLang="pl-PL" sz="1600" dirty="0"/>
              <a:t>aba nier</a:t>
            </a:r>
            <a:r>
              <a:rPr lang="en-US" altLang="en-US" sz="1600" dirty="0"/>
              <a:t>ó</a:t>
            </a:r>
            <a:r>
              <a:rPr lang="en-US" altLang="pl-PL" sz="1600" dirty="0"/>
              <a:t>wnowaga) lub niezbilansowany II (silna nier</a:t>
            </a:r>
            <a:r>
              <a:rPr lang="en-US" altLang="en-US" sz="1600" dirty="0"/>
              <a:t>ó</a:t>
            </a:r>
            <a:r>
              <a:rPr lang="en-US" altLang="pl-PL" sz="1600" dirty="0"/>
              <a:t>wnowaga).</a:t>
            </a:r>
          </a:p>
          <a:p>
            <a:r>
              <a:rPr lang="en-US" altLang="pl-PL" sz="1600" dirty="0"/>
              <a:t>Jest to ocena na podstawie zawarto</a:t>
            </a:r>
            <a:r>
              <a:rPr lang="en-US" altLang="en-US" sz="1600" dirty="0"/>
              <a:t>ś</a:t>
            </a:r>
            <a:r>
              <a:rPr lang="en-US" altLang="pl-PL" sz="1600" dirty="0"/>
              <a:t>ci masy mi</a:t>
            </a:r>
            <a:r>
              <a:rPr lang="en-US" altLang="en-US" sz="1600" dirty="0"/>
              <a:t>ęś</a:t>
            </a:r>
            <a:r>
              <a:rPr lang="en-US" altLang="pl-PL" sz="1600" dirty="0"/>
              <a:t>niowej i tkanki t</a:t>
            </a:r>
            <a:r>
              <a:rPr lang="en-US" altLang="en-US" sz="1600" dirty="0"/>
              <a:t>ł</a:t>
            </a:r>
            <a:r>
              <a:rPr lang="en-US" altLang="pl-PL" sz="1600" dirty="0"/>
              <a:t>uszczowej w poszczeg</a:t>
            </a:r>
            <a:r>
              <a:rPr lang="en-US" altLang="en-US" sz="1600" dirty="0"/>
              <a:t>ó</a:t>
            </a:r>
            <a:r>
              <a:rPr lang="en-US" altLang="pl-PL" sz="1600" dirty="0"/>
              <a:t>lnych segmentach cia</a:t>
            </a:r>
            <a:r>
              <a:rPr lang="en-US" altLang="en-US" sz="1600" dirty="0"/>
              <a:t>ł</a:t>
            </a:r>
            <a:r>
              <a:rPr lang="en-US" altLang="pl-PL" sz="1600" dirty="0"/>
              <a:t>a.</a:t>
            </a:r>
          </a:p>
        </p:txBody>
      </p:sp>
      <p:pic>
        <p:nvPicPr>
          <p:cNvPr id="4" name="Symbol zastępczy zawartości 3" descr="4"/>
          <p:cNvPicPr>
            <a:picLocks noGrp="1" noChangeAspect="1"/>
          </p:cNvPicPr>
          <p:nvPr>
            <p:ph idx="1"/>
          </p:nvPr>
        </p:nvPicPr>
        <p:blipFill>
          <a:blip r:embed="rId2"/>
          <a:stretch>
            <a:fillRect/>
          </a:stretch>
        </p:blipFill>
        <p:spPr>
          <a:xfrm>
            <a:off x="1891030" y="620395"/>
            <a:ext cx="5067935" cy="147510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747542" y="3426976"/>
            <a:ext cx="7416824" cy="3322955"/>
          </a:xfrm>
          <a:prstGeom prst="rect">
            <a:avLst/>
          </a:prstGeom>
          <a:noFill/>
        </p:spPr>
        <p:txBody>
          <a:bodyPr wrap="square" rtlCol="0">
            <a:spAutoFit/>
          </a:bodyPr>
          <a:lstStyle/>
          <a:p>
            <a:r>
              <a:rPr lang="pl-PL" sz="1600" b="1" dirty="0"/>
              <a:t>Wskazuje wartości do skorygowania dla masy ciała, masy mięśni i masy tkanki tłuszczowej </a:t>
            </a:r>
            <a:r>
              <a:rPr lang="pl-PL" sz="1600" dirty="0"/>
              <a:t>.</a:t>
            </a:r>
          </a:p>
          <a:p>
            <a:r>
              <a:rPr lang="pl-PL" sz="1600" b="1" dirty="0"/>
              <a:t>Docelowa masa ciała</a:t>
            </a:r>
            <a:r>
              <a:rPr lang="pl-PL" sz="1600" dirty="0"/>
              <a:t>, to masa ciała optymalna dla osoby badanej. </a:t>
            </a:r>
          </a:p>
          <a:p>
            <a:r>
              <a:rPr lang="pl-PL" sz="1600" b="1" dirty="0"/>
              <a:t>Kontrola masy ciała </a:t>
            </a:r>
            <a:r>
              <a:rPr lang="pl-PL" sz="1600" dirty="0"/>
              <a:t>wskazuje o ile bieżąca masa ciała odbiega od wartości optymalnej, podobnie jest z wartościami dla mięśni i tkanki tłuszczowej. Wartości na plusie oznaczają wartości do uzupełnienia, czyli w tym przypadku wartość mięśni jest optymalna, nie trzeba jej zwiększać. Wartości na minusie o</a:t>
            </a:r>
            <a:r>
              <a:rPr lang="pl-PL" sz="1600" dirty="0">
                <a:solidFill>
                  <a:schemeClr val="tx1"/>
                </a:solidFill>
              </a:rPr>
              <a:t>znaczają konieczność obniżenia parametru, czyli w podanym przykładzie należy utracić 26,1 kg tkanki tłuszczowej, aby wynik był liczbowo doskonały. </a:t>
            </a:r>
            <a:endParaRPr lang="pl-PL" sz="1600" dirty="0">
              <a:solidFill>
                <a:srgbClr val="FF0000"/>
              </a:solidFill>
            </a:endParaRPr>
          </a:p>
          <a:p>
            <a:r>
              <a:rPr lang="pl-PL" sz="1600" dirty="0"/>
              <a:t>Oczywiście docelową masę ciała należy skonsultować z pacjentem, ponieważ każdą osobę należy traktować indywidualnie i nie zawsze schemat będzie pasował do wszystkich pacjentów.</a:t>
            </a:r>
          </a:p>
          <a:p>
            <a:endParaRPr lang="pl-PL" dirty="0"/>
          </a:p>
        </p:txBody>
      </p:sp>
      <p:pic>
        <p:nvPicPr>
          <p:cNvPr id="5" name="Obraz 4"/>
          <p:cNvPicPr>
            <a:picLocks noChangeAspect="1"/>
          </p:cNvPicPr>
          <p:nvPr/>
        </p:nvPicPr>
        <p:blipFill>
          <a:blip r:embed="rId2"/>
          <a:stretch>
            <a:fillRect/>
          </a:stretch>
        </p:blipFill>
        <p:spPr>
          <a:xfrm>
            <a:off x="747542" y="1122973"/>
            <a:ext cx="5184576" cy="2114761"/>
          </a:xfrm>
          <a:prstGeom prst="rect">
            <a:avLst/>
          </a:prstGeom>
        </p:spPr>
      </p:pic>
      <p:sp>
        <p:nvSpPr>
          <p:cNvPr id="2" name="Pole tekstowe 1"/>
          <p:cNvSpPr txBox="1"/>
          <p:nvPr/>
        </p:nvSpPr>
        <p:spPr>
          <a:xfrm>
            <a:off x="788670" y="410210"/>
            <a:ext cx="5624830" cy="521970"/>
          </a:xfrm>
          <a:prstGeom prst="rect">
            <a:avLst/>
          </a:prstGeom>
          <a:noFill/>
        </p:spPr>
        <p:txBody>
          <a:bodyPr wrap="square" rtlCol="0">
            <a:spAutoFit/>
          </a:bodyPr>
          <a:lstStyle/>
          <a:p>
            <a:r>
              <a:rPr lang="pl-PL" altLang="en-US" sz="2800" b="1"/>
              <a:t>Przewodnik kontroli - przykład 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747542" y="3426976"/>
            <a:ext cx="7416824" cy="2861310"/>
          </a:xfrm>
          <a:prstGeom prst="rect">
            <a:avLst/>
          </a:prstGeom>
          <a:noFill/>
        </p:spPr>
        <p:txBody>
          <a:bodyPr wrap="square" rtlCol="0">
            <a:spAutoFit/>
          </a:bodyPr>
          <a:lstStyle/>
          <a:p>
            <a:r>
              <a:rPr lang="en-US" altLang="pl-PL" dirty="0"/>
              <a:t>Warto</a:t>
            </a:r>
            <a:r>
              <a:rPr lang="en-US" altLang="en-US" dirty="0"/>
              <a:t>ś</a:t>
            </a:r>
            <a:r>
              <a:rPr lang="en-US" altLang="pl-PL" dirty="0"/>
              <a:t>ci na plusie oznaczaj</a:t>
            </a:r>
            <a:r>
              <a:rPr lang="en-US" altLang="en-US" dirty="0"/>
              <a:t>ą</a:t>
            </a:r>
            <a:r>
              <a:rPr lang="en-US" altLang="pl-PL" dirty="0"/>
              <a:t> warto</a:t>
            </a:r>
            <a:r>
              <a:rPr lang="en-US" altLang="en-US" dirty="0"/>
              <a:t>ś</a:t>
            </a:r>
            <a:r>
              <a:rPr lang="en-US" altLang="pl-PL" dirty="0"/>
              <a:t>ci do uzupe</a:t>
            </a:r>
            <a:r>
              <a:rPr lang="en-US" altLang="en-US" dirty="0"/>
              <a:t>ł</a:t>
            </a:r>
            <a:r>
              <a:rPr lang="en-US" altLang="pl-PL" dirty="0"/>
              <a:t>nienia, czyli w tym przypadku warto</a:t>
            </a:r>
            <a:r>
              <a:rPr lang="en-US" altLang="en-US" dirty="0"/>
              <a:t>ść</a:t>
            </a:r>
            <a:r>
              <a:rPr lang="en-US" altLang="pl-PL" dirty="0"/>
              <a:t> tkanki t</a:t>
            </a:r>
            <a:r>
              <a:rPr lang="en-US" altLang="en-US" dirty="0"/>
              <a:t>ł</a:t>
            </a:r>
            <a:r>
              <a:rPr lang="en-US" altLang="pl-PL" dirty="0"/>
              <a:t>uszczowej mo</a:t>
            </a:r>
            <a:r>
              <a:rPr lang="en-US" altLang="en-US" dirty="0"/>
              <a:t>ż</a:t>
            </a:r>
            <a:r>
              <a:rPr lang="en-US" altLang="pl-PL" dirty="0"/>
              <a:t>na by by</a:t>
            </a:r>
            <a:r>
              <a:rPr lang="en-US" altLang="en-US" dirty="0"/>
              <a:t>ł</a:t>
            </a:r>
            <a:r>
              <a:rPr lang="en-US" altLang="pl-PL" dirty="0"/>
              <a:t>o zwi</a:t>
            </a:r>
            <a:r>
              <a:rPr lang="en-US" altLang="en-US" dirty="0"/>
              <a:t>ę</a:t>
            </a:r>
            <a:r>
              <a:rPr lang="en-US" altLang="pl-PL" dirty="0"/>
              <a:t>kszy</a:t>
            </a:r>
            <a:r>
              <a:rPr lang="en-US" altLang="en-US" dirty="0"/>
              <a:t>ć</a:t>
            </a:r>
            <a:r>
              <a:rPr lang="en-US" altLang="pl-PL" dirty="0"/>
              <a:t> o 0,5 kg. Inaczej m</a:t>
            </a:r>
            <a:r>
              <a:rPr lang="en-US" altLang="en-US" dirty="0"/>
              <a:t>ó</a:t>
            </a:r>
            <a:r>
              <a:rPr lang="en-US" altLang="pl-PL" dirty="0"/>
              <a:t>wi</a:t>
            </a:r>
            <a:r>
              <a:rPr lang="en-US" altLang="en-US" dirty="0"/>
              <a:t>ą</a:t>
            </a:r>
            <a:r>
              <a:rPr lang="en-US" altLang="pl-PL" dirty="0"/>
              <a:t>c, jest 0,5 kg zapasu, tak</a:t>
            </a:r>
            <a:r>
              <a:rPr lang="en-US" altLang="en-US" dirty="0"/>
              <a:t>ż</a:t>
            </a:r>
            <a:r>
              <a:rPr lang="en-US" altLang="pl-PL" dirty="0"/>
              <a:t>e gdyby pacjent przyty</a:t>
            </a:r>
            <a:r>
              <a:rPr lang="en-US" altLang="en-US" dirty="0"/>
              <a:t>ł</a:t>
            </a:r>
            <a:r>
              <a:rPr lang="en-US" altLang="pl-PL" dirty="0"/>
              <a:t> o tak</a:t>
            </a:r>
            <a:r>
              <a:rPr lang="en-US" altLang="en-US" dirty="0"/>
              <a:t>ą</a:t>
            </a:r>
            <a:r>
              <a:rPr lang="en-US" altLang="pl-PL" dirty="0"/>
              <a:t> warto</a:t>
            </a:r>
            <a:r>
              <a:rPr lang="en-US" altLang="en-US" dirty="0"/>
              <a:t>ść</a:t>
            </a:r>
            <a:r>
              <a:rPr lang="en-US" altLang="pl-PL" dirty="0"/>
              <a:t>, to tkanka t</a:t>
            </a:r>
            <a:r>
              <a:rPr lang="en-US" altLang="en-US" dirty="0"/>
              <a:t>ł</a:t>
            </a:r>
            <a:r>
              <a:rPr lang="en-US" altLang="pl-PL" dirty="0"/>
              <a:t>uszczowa nadal by</a:t>
            </a:r>
            <a:r>
              <a:rPr lang="en-US" altLang="en-US" dirty="0"/>
              <a:t>ł</a:t>
            </a:r>
            <a:r>
              <a:rPr lang="en-US" altLang="pl-PL" dirty="0"/>
              <a:t>aby w normie. Generalnie nie zaleca si</a:t>
            </a:r>
            <a:r>
              <a:rPr lang="en-US" altLang="en-US" dirty="0"/>
              <a:t>ę</a:t>
            </a:r>
            <a:r>
              <a:rPr lang="en-US" altLang="pl-PL" dirty="0"/>
              <a:t> przybierania tkanki t</a:t>
            </a:r>
            <a:r>
              <a:rPr lang="en-US" altLang="en-US" dirty="0"/>
              <a:t>ł</a:t>
            </a:r>
            <a:r>
              <a:rPr lang="en-US" altLang="pl-PL" dirty="0"/>
              <a:t>uszczowej, chyba, </a:t>
            </a:r>
            <a:r>
              <a:rPr lang="en-US" altLang="en-US" dirty="0"/>
              <a:t>ż</a:t>
            </a:r>
            <a:r>
              <a:rPr lang="en-US" altLang="pl-PL" dirty="0"/>
              <a:t>e znajduje si</a:t>
            </a:r>
            <a:r>
              <a:rPr lang="en-US" altLang="en-US" dirty="0"/>
              <a:t>ę</a:t>
            </a:r>
            <a:r>
              <a:rPr lang="en-US" altLang="pl-PL" dirty="0"/>
              <a:t> poni</a:t>
            </a:r>
            <a:r>
              <a:rPr lang="en-US" altLang="en-US" dirty="0"/>
              <a:t>ż</a:t>
            </a:r>
            <a:r>
              <a:rPr lang="en-US" altLang="pl-PL" dirty="0"/>
              <a:t>ej poziomu niezb</a:t>
            </a:r>
            <a:r>
              <a:rPr lang="en-US" altLang="en-US" dirty="0"/>
              <a:t>ę</a:t>
            </a:r>
            <a:r>
              <a:rPr lang="en-US" altLang="pl-PL" dirty="0"/>
              <a:t>dnego </a:t>
            </a:r>
          </a:p>
          <a:p>
            <a:r>
              <a:rPr lang="en-US" altLang="pl-PL" dirty="0"/>
              <a:t>do zdrowego funkcjonowania organizmu. Warto</a:t>
            </a:r>
            <a:r>
              <a:rPr lang="en-US" altLang="en-US" dirty="0"/>
              <a:t>ść</a:t>
            </a:r>
            <a:r>
              <a:rPr lang="en-US" altLang="pl-PL" dirty="0"/>
              <a:t> na plusie traktujemy wi</a:t>
            </a:r>
            <a:r>
              <a:rPr lang="en-US" altLang="en-US" dirty="0"/>
              <a:t>ę</a:t>
            </a:r>
            <a:r>
              <a:rPr lang="en-US" altLang="pl-PL" dirty="0"/>
              <a:t>c jako ewentualny zapas, kt</a:t>
            </a:r>
            <a:r>
              <a:rPr lang="en-US" altLang="en-US" dirty="0"/>
              <a:t>ó</a:t>
            </a:r>
            <a:r>
              <a:rPr lang="en-US" altLang="pl-PL" dirty="0"/>
              <a:t>rego lepiej nie wykorzystywa</a:t>
            </a:r>
            <a:r>
              <a:rPr lang="en-US" altLang="en-US" dirty="0"/>
              <a:t>ć</a:t>
            </a:r>
            <a:r>
              <a:rPr lang="en-US" altLang="pl-PL" dirty="0"/>
              <a:t>. Warto</a:t>
            </a:r>
            <a:r>
              <a:rPr lang="en-US" altLang="en-US" dirty="0"/>
              <a:t>ś</a:t>
            </a:r>
            <a:r>
              <a:rPr lang="en-US" altLang="pl-PL" dirty="0"/>
              <a:t>ci na minusie oznaczaj</a:t>
            </a:r>
            <a:r>
              <a:rPr lang="en-US" altLang="en-US" dirty="0"/>
              <a:t>ą</a:t>
            </a:r>
            <a:r>
              <a:rPr lang="en-US" altLang="pl-PL" dirty="0"/>
              <a:t> konieczno</a:t>
            </a:r>
            <a:r>
              <a:rPr lang="en-US" altLang="en-US" dirty="0"/>
              <a:t>ść</a:t>
            </a:r>
            <a:r>
              <a:rPr lang="en-US" altLang="pl-PL" dirty="0"/>
              <a:t> obni</a:t>
            </a:r>
            <a:r>
              <a:rPr lang="en-US" altLang="en-US" dirty="0"/>
              <a:t>ż</a:t>
            </a:r>
            <a:r>
              <a:rPr lang="en-US" altLang="pl-PL" dirty="0"/>
              <a:t>enia parametru, czyli w przypadku warto</a:t>
            </a:r>
            <a:r>
              <a:rPr lang="en-US" altLang="en-US" dirty="0"/>
              <a:t>ś</a:t>
            </a:r>
            <a:r>
              <a:rPr lang="en-US" altLang="pl-PL" dirty="0"/>
              <a:t>ci z </a:t>
            </a:r>
          </a:p>
          <a:p>
            <a:r>
              <a:rPr lang="en-US" altLang="pl-PL" dirty="0"/>
              <a:t>minusem, oznacza</a:t>
            </a:r>
            <a:r>
              <a:rPr lang="en-US" altLang="en-US" dirty="0"/>
              <a:t>ł</a:t>
            </a:r>
            <a:r>
              <a:rPr lang="en-US" altLang="pl-PL" dirty="0"/>
              <a:t>oby to konieczno</a:t>
            </a:r>
            <a:r>
              <a:rPr lang="en-US" altLang="en-US" dirty="0"/>
              <a:t>ść</a:t>
            </a:r>
            <a:r>
              <a:rPr lang="en-US" altLang="pl-PL" dirty="0"/>
              <a:t> redukcji tkanki t</a:t>
            </a:r>
            <a:r>
              <a:rPr lang="en-US" altLang="en-US" dirty="0"/>
              <a:t>ł</a:t>
            </a:r>
            <a:r>
              <a:rPr lang="en-US" altLang="pl-PL" dirty="0"/>
              <a:t>uszczowej o podan</a:t>
            </a:r>
            <a:r>
              <a:rPr lang="en-US" altLang="en-US" dirty="0"/>
              <a:t>ą</a:t>
            </a:r>
            <a:r>
              <a:rPr lang="en-US" altLang="pl-PL" dirty="0"/>
              <a:t> warto</a:t>
            </a:r>
            <a:r>
              <a:rPr lang="en-US" altLang="en-US" dirty="0"/>
              <a:t>ść</a:t>
            </a:r>
            <a:r>
              <a:rPr lang="pl-PL" dirty="0"/>
              <a:t>.</a:t>
            </a:r>
          </a:p>
        </p:txBody>
      </p:sp>
      <p:sp>
        <p:nvSpPr>
          <p:cNvPr id="2" name="Pole tekstowe 1"/>
          <p:cNvSpPr txBox="1"/>
          <p:nvPr/>
        </p:nvSpPr>
        <p:spPr>
          <a:xfrm>
            <a:off x="788670" y="410210"/>
            <a:ext cx="5624830" cy="521970"/>
          </a:xfrm>
          <a:prstGeom prst="rect">
            <a:avLst/>
          </a:prstGeom>
          <a:noFill/>
        </p:spPr>
        <p:txBody>
          <a:bodyPr wrap="square" rtlCol="0">
            <a:spAutoFit/>
          </a:bodyPr>
          <a:lstStyle/>
          <a:p>
            <a:r>
              <a:rPr lang="pl-PL" altLang="en-US" sz="2800" b="1"/>
              <a:t>Przewodnik kontroli - przykład II</a:t>
            </a:r>
          </a:p>
        </p:txBody>
      </p:sp>
      <p:pic>
        <p:nvPicPr>
          <p:cNvPr id="3" name="Obraz 2" descr="4"/>
          <p:cNvPicPr>
            <a:picLocks noChangeAspect="1"/>
          </p:cNvPicPr>
          <p:nvPr/>
        </p:nvPicPr>
        <p:blipFill>
          <a:blip r:embed="rId2"/>
          <a:stretch>
            <a:fillRect/>
          </a:stretch>
        </p:blipFill>
        <p:spPr>
          <a:xfrm>
            <a:off x="788670" y="1155065"/>
            <a:ext cx="4712970" cy="202692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4"/>
          <p:cNvPicPr>
            <a:picLocks noGrp="1" noChangeAspect="1"/>
          </p:cNvPicPr>
          <p:nvPr>
            <p:ph idx="1"/>
          </p:nvPr>
        </p:nvPicPr>
        <p:blipFill>
          <a:blip r:embed="rId2"/>
          <a:stretch>
            <a:fillRect/>
          </a:stretch>
        </p:blipFill>
        <p:spPr>
          <a:xfrm>
            <a:off x="2409190" y="393065"/>
            <a:ext cx="4452620" cy="575310"/>
          </a:xfrm>
          <a:prstGeom prst="rect">
            <a:avLst/>
          </a:prstGeom>
        </p:spPr>
      </p:pic>
      <p:sp>
        <p:nvSpPr>
          <p:cNvPr id="5" name="Pole tekstowe 4"/>
          <p:cNvSpPr txBox="1"/>
          <p:nvPr/>
        </p:nvSpPr>
        <p:spPr>
          <a:xfrm>
            <a:off x="395605" y="1262380"/>
            <a:ext cx="8423910" cy="25875615"/>
          </a:xfrm>
          <a:prstGeom prst="rect">
            <a:avLst/>
          </a:prstGeom>
          <a:noFill/>
        </p:spPr>
        <p:txBody>
          <a:bodyPr wrap="square" rtlCol="0">
            <a:noAutofit/>
          </a:bodyPr>
          <a:lstStyle/>
          <a:p>
            <a:r>
              <a:rPr lang="en-US" altLang="pl-PL" b="1"/>
              <a:t>Wska</a:t>
            </a:r>
            <a:r>
              <a:rPr lang="en-US" altLang="en-US" b="1"/>
              <a:t>ź</a:t>
            </a:r>
            <a:r>
              <a:rPr lang="en-US" altLang="pl-PL" b="1"/>
              <a:t>nik ECW</a:t>
            </a:r>
            <a:r>
              <a:rPr lang="en-US" altLang="pl-PL"/>
              <a:t> dostarcza informacji, jak</a:t>
            </a:r>
            <a:r>
              <a:rPr lang="en-US" altLang="en-US"/>
              <a:t>ą</a:t>
            </a:r>
            <a:r>
              <a:rPr lang="en-US" altLang="pl-PL"/>
              <a:t> warto</a:t>
            </a:r>
            <a:r>
              <a:rPr lang="en-US" altLang="en-US"/>
              <a:t>ść</a:t>
            </a:r>
            <a:r>
              <a:rPr lang="en-US" altLang="pl-PL"/>
              <a:t> w wodzie ca</a:t>
            </a:r>
            <a:r>
              <a:rPr lang="en-US" altLang="en-US"/>
              <a:t>ł</a:t>
            </a:r>
            <a:r>
              <a:rPr lang="en-US" altLang="pl-PL"/>
              <a:t>kowitej stanowi woda pozakom</a:t>
            </a:r>
            <a:r>
              <a:rPr lang="en-US" altLang="en-US"/>
              <a:t>ó</a:t>
            </a:r>
            <a:r>
              <a:rPr lang="en-US" altLang="pl-PL"/>
              <a:t>rkowa. Odnosi si</a:t>
            </a:r>
            <a:r>
              <a:rPr lang="en-US" altLang="en-US"/>
              <a:t>ę</a:t>
            </a:r>
            <a:r>
              <a:rPr lang="en-US" altLang="pl-PL"/>
              <a:t> do trzech poziom</a:t>
            </a:r>
            <a:r>
              <a:rPr lang="en-US" altLang="en-US"/>
              <a:t>ó</a:t>
            </a:r>
            <a:r>
              <a:rPr lang="en-US" altLang="pl-PL"/>
              <a:t>w: w normie, graniczny, podwy</a:t>
            </a:r>
            <a:r>
              <a:rPr lang="en-US" altLang="en-US"/>
              <a:t>ż</a:t>
            </a:r>
            <a:r>
              <a:rPr lang="en-US" altLang="pl-PL"/>
              <a:t>szony. Stosunek powy</a:t>
            </a:r>
            <a:r>
              <a:rPr lang="en-US" altLang="en-US"/>
              <a:t>ż</a:t>
            </a:r>
            <a:r>
              <a:rPr lang="en-US" altLang="pl-PL"/>
              <a:t>ej 0,411 oznacza stan chorobowy. Warto</a:t>
            </a:r>
            <a:r>
              <a:rPr lang="en-US" altLang="en-US"/>
              <a:t>ś</a:t>
            </a:r>
            <a:r>
              <a:rPr lang="en-US" altLang="pl-PL"/>
              <a:t>ci graniczne mog</a:t>
            </a:r>
            <a:r>
              <a:rPr lang="en-US" altLang="en-US"/>
              <a:t>ą</a:t>
            </a:r>
            <a:r>
              <a:rPr lang="en-US" altLang="pl-PL"/>
              <a:t> by</a:t>
            </a:r>
            <a:r>
              <a:rPr lang="en-US" altLang="en-US"/>
              <a:t>ć</a:t>
            </a:r>
            <a:r>
              <a:rPr lang="en-US" altLang="pl-PL"/>
              <a:t> obserwowane u kobiet przed miesi</a:t>
            </a:r>
            <a:r>
              <a:rPr lang="en-US" altLang="en-US"/>
              <a:t>ą</a:t>
            </a:r>
            <a:r>
              <a:rPr lang="en-US" altLang="pl-PL"/>
              <a:t>czk</a:t>
            </a:r>
            <a:r>
              <a:rPr lang="en-US" altLang="en-US"/>
              <a:t>ą</a:t>
            </a:r>
            <a:r>
              <a:rPr lang="en-US" altLang="pl-PL"/>
              <a:t> lub po porodzie (du</a:t>
            </a:r>
            <a:r>
              <a:rPr lang="en-US" altLang="en-US"/>
              <a:t>ż</a:t>
            </a:r>
            <a:r>
              <a:rPr lang="en-US" altLang="pl-PL"/>
              <a:t>y wysi</a:t>
            </a:r>
            <a:r>
              <a:rPr lang="en-US" altLang="en-US"/>
              <a:t>ł</a:t>
            </a:r>
            <a:r>
              <a:rPr lang="en-US" altLang="pl-PL"/>
              <a:t>ek fizyczny) lub u </a:t>
            </a:r>
          </a:p>
          <a:p>
            <a:r>
              <a:rPr lang="en-US" altLang="pl-PL"/>
              <a:t>os</a:t>
            </a:r>
            <a:r>
              <a:rPr lang="en-US" altLang="en-US"/>
              <a:t>ó</a:t>
            </a:r>
            <a:r>
              <a:rPr lang="en-US" altLang="pl-PL"/>
              <a:t>b po ci</a:t>
            </a:r>
            <a:r>
              <a:rPr lang="en-US" altLang="en-US"/>
              <a:t>ęż</a:t>
            </a:r>
            <a:r>
              <a:rPr lang="en-US" altLang="pl-PL"/>
              <a:t>kim wysi</a:t>
            </a:r>
            <a:r>
              <a:rPr lang="en-US" altLang="en-US"/>
              <a:t>ł</a:t>
            </a:r>
            <a:r>
              <a:rPr lang="en-US" altLang="pl-PL"/>
              <a:t>ku fizycznym (nadwyczajnie ci</a:t>
            </a:r>
            <a:r>
              <a:rPr lang="en-US" altLang="en-US"/>
              <a:t>ęż</a:t>
            </a:r>
            <a:r>
              <a:rPr lang="en-US" altLang="pl-PL"/>
              <a:t>ka praca fizyczna, ci</a:t>
            </a:r>
            <a:r>
              <a:rPr lang="en-US" altLang="en-US"/>
              <a:t>ęż</a:t>
            </a:r>
            <a:r>
              <a:rPr lang="en-US" altLang="pl-PL"/>
              <a:t>kie </a:t>
            </a:r>
            <a:r>
              <a:rPr lang="en-US" altLang="en-US"/>
              <a:t>ć</a:t>
            </a:r>
            <a:r>
              <a:rPr lang="en-US" altLang="pl-PL"/>
              <a:t>wiczenia si</a:t>
            </a:r>
            <a:r>
              <a:rPr lang="en-US" altLang="en-US"/>
              <a:t>ł</a:t>
            </a:r>
            <a:r>
              <a:rPr lang="en-US" altLang="pl-PL"/>
              <a:t>owe). Niekiedy te</a:t>
            </a:r>
            <a:r>
              <a:rPr lang="en-US" altLang="en-US"/>
              <a:t>ż</a:t>
            </a:r>
            <a:r>
              <a:rPr lang="en-US" altLang="pl-PL"/>
              <a:t> w upalne dni, przy niedostatecznym spo</a:t>
            </a:r>
            <a:r>
              <a:rPr lang="en-US" altLang="en-US"/>
              <a:t>ż</a:t>
            </a:r>
            <a:r>
              <a:rPr lang="en-US" altLang="pl-PL"/>
              <a:t>yciu potasu w diecie, woda wewn</a:t>
            </a:r>
            <a:r>
              <a:rPr lang="en-US" altLang="en-US"/>
              <a:t>ą</a:t>
            </a:r>
            <a:r>
              <a:rPr lang="en-US" altLang="pl-PL"/>
              <a:t>trzkom</a:t>
            </a:r>
            <a:r>
              <a:rPr lang="en-US" altLang="en-US"/>
              <a:t>ó</a:t>
            </a:r>
            <a:r>
              <a:rPr lang="en-US" altLang="pl-PL"/>
              <a:t>rkowa mo</a:t>
            </a:r>
            <a:r>
              <a:rPr lang="en-US" altLang="en-US"/>
              <a:t>ż</a:t>
            </a:r>
            <a:r>
              <a:rPr lang="en-US" altLang="pl-PL"/>
              <a:t>e przesuwa</a:t>
            </a:r>
            <a:r>
              <a:rPr lang="en-US" altLang="en-US"/>
              <a:t>ć</a:t>
            </a:r>
            <a:r>
              <a:rPr lang="en-US" altLang="pl-PL"/>
              <a:t> si</a:t>
            </a:r>
            <a:r>
              <a:rPr lang="en-US" altLang="en-US"/>
              <a:t>ę</a:t>
            </a:r>
            <a:r>
              <a:rPr lang="en-US" altLang="pl-PL"/>
              <a:t> do warstwy pozakom</a:t>
            </a:r>
            <a:r>
              <a:rPr lang="en-US" altLang="en-US"/>
              <a:t>ó</a:t>
            </a:r>
            <a:r>
              <a:rPr lang="en-US" altLang="pl-PL"/>
              <a:t>rkowej, jednak w przypadku zdrowego organizmu wska</a:t>
            </a:r>
            <a:r>
              <a:rPr lang="en-US" altLang="en-US"/>
              <a:t>ź</a:t>
            </a:r>
            <a:r>
              <a:rPr lang="en-US" altLang="pl-PL"/>
              <a:t>nik ECW powinien nadal znajdowa</a:t>
            </a:r>
            <a:r>
              <a:rPr lang="en-US" altLang="en-US"/>
              <a:t>ć</a:t>
            </a:r>
            <a:r>
              <a:rPr lang="en-US" altLang="pl-PL"/>
              <a:t> si</a:t>
            </a:r>
            <a:r>
              <a:rPr lang="en-US" altLang="en-US"/>
              <a:t>ę</a:t>
            </a:r>
            <a:r>
              <a:rPr lang="en-US" altLang="pl-PL"/>
              <a:t> w </a:t>
            </a:r>
          </a:p>
          <a:p>
            <a:r>
              <a:rPr lang="en-US" altLang="pl-PL"/>
              <a:t>normie (sprawnie pracuj</a:t>
            </a:r>
            <a:r>
              <a:rPr lang="en-US" altLang="en-US"/>
              <a:t>ą</a:t>
            </a:r>
            <a:r>
              <a:rPr lang="en-US" altLang="pl-PL"/>
              <a:t>ca pompa sodowo-potasowa, odpowiadaj</a:t>
            </a:r>
            <a:r>
              <a:rPr lang="en-US" altLang="en-US"/>
              <a:t>ą</a:t>
            </a:r>
            <a:r>
              <a:rPr lang="en-US" altLang="pl-PL"/>
              <a:t>ca za r</a:t>
            </a:r>
            <a:r>
              <a:rPr lang="en-US" altLang="en-US"/>
              <a:t>ó</a:t>
            </a:r>
            <a:r>
              <a:rPr lang="en-US" altLang="pl-PL"/>
              <a:t>wnowag</a:t>
            </a:r>
            <a:r>
              <a:rPr lang="en-US" altLang="en-US"/>
              <a:t>ę</a:t>
            </a:r>
            <a:r>
              <a:rPr lang="en-US" altLang="pl-PL"/>
              <a:t> wody wewn</a:t>
            </a:r>
            <a:r>
              <a:rPr lang="en-US" altLang="en-US"/>
              <a:t>ą</a:t>
            </a:r>
            <a:r>
              <a:rPr lang="en-US" altLang="pl-PL"/>
              <a:t>trzkom</a:t>
            </a:r>
            <a:r>
              <a:rPr lang="en-US" altLang="en-US"/>
              <a:t>ó</a:t>
            </a:r>
            <a:r>
              <a:rPr lang="en-US" altLang="pl-PL"/>
              <a:t>rkowej i pozakom</a:t>
            </a:r>
            <a:r>
              <a:rPr lang="en-US" altLang="en-US"/>
              <a:t>ó</a:t>
            </a:r>
            <a:r>
              <a:rPr lang="en-US" altLang="pl-PL"/>
              <a:t>rkowej).</a:t>
            </a:r>
          </a:p>
          <a:p>
            <a:endParaRPr lang="en-US" altLang="pl-PL"/>
          </a:p>
          <a:p>
            <a:r>
              <a:rPr lang="en-US" altLang="pl-PL"/>
              <a:t>Je</a:t>
            </a:r>
            <a:r>
              <a:rPr lang="en-US" altLang="en-US"/>
              <a:t>ż</a:t>
            </a:r>
            <a:r>
              <a:rPr lang="en-US" altLang="pl-PL"/>
              <a:t>eli warto</a:t>
            </a:r>
            <a:r>
              <a:rPr lang="en-US" altLang="en-US"/>
              <a:t>ść</a:t>
            </a:r>
            <a:r>
              <a:rPr lang="en-US" altLang="pl-PL"/>
              <a:t> wska</a:t>
            </a:r>
            <a:r>
              <a:rPr lang="en-US" altLang="en-US"/>
              <a:t>ź</a:t>
            </a:r>
            <a:r>
              <a:rPr lang="en-US" altLang="pl-PL"/>
              <a:t>nika ECW pomno</a:t>
            </a:r>
            <a:r>
              <a:rPr lang="en-US" altLang="en-US"/>
              <a:t>ż</a:t>
            </a:r>
            <a:r>
              <a:rPr lang="en-US" altLang="pl-PL"/>
              <a:t>ymy *100%, uzyskujemy informacj</a:t>
            </a:r>
            <a:r>
              <a:rPr lang="en-US" altLang="en-US"/>
              <a:t>ę</a:t>
            </a:r>
            <a:r>
              <a:rPr lang="en-US" altLang="pl-PL"/>
              <a:t>, jaki procent w wodzie ca</a:t>
            </a:r>
            <a:r>
              <a:rPr lang="en-US" altLang="en-US"/>
              <a:t>ł</a:t>
            </a:r>
            <a:r>
              <a:rPr lang="en-US" altLang="pl-PL"/>
              <a:t>kowitej stanowi woda pozakom</a:t>
            </a:r>
            <a:r>
              <a:rPr lang="en-US" altLang="en-US"/>
              <a:t>ó</a:t>
            </a:r>
            <a:r>
              <a:rPr lang="en-US" altLang="pl-PL"/>
              <a:t>rkowa. W powy</a:t>
            </a:r>
            <a:r>
              <a:rPr lang="en-US" altLang="en-US"/>
              <a:t>ż</a:t>
            </a:r>
            <a:r>
              <a:rPr lang="en-US" altLang="pl-PL"/>
              <a:t>szym przyk</a:t>
            </a:r>
            <a:r>
              <a:rPr lang="en-US" altLang="en-US"/>
              <a:t>ł</a:t>
            </a:r>
            <a:r>
              <a:rPr lang="en-US" altLang="pl-PL"/>
              <a:t>adzie jest to wi</a:t>
            </a:r>
            <a:r>
              <a:rPr lang="en-US" altLang="en-US"/>
              <a:t>ę</a:t>
            </a:r>
            <a:r>
              <a:rPr lang="en-US" altLang="pl-PL"/>
              <a:t>c 36,6% (poniewa</a:t>
            </a:r>
            <a:r>
              <a:rPr lang="en-US" altLang="en-US"/>
              <a:t>ż</a:t>
            </a:r>
            <a:r>
              <a:rPr lang="en-US" altLang="pl-PL"/>
              <a:t> wska</a:t>
            </a:r>
            <a:r>
              <a:rPr lang="en-US" altLang="en-US"/>
              <a:t>ź</a:t>
            </a:r>
            <a:r>
              <a:rPr lang="en-US" altLang="pl-PL"/>
              <a:t>nik ECW 0,366 * 100% = 36,6%). </a:t>
            </a:r>
          </a:p>
          <a:p>
            <a:r>
              <a:rPr lang="en-US" altLang="pl-PL"/>
              <a:t>Po odj</a:t>
            </a:r>
            <a:r>
              <a:rPr lang="en-US" altLang="en-US"/>
              <a:t>ę</a:t>
            </a:r>
            <a:r>
              <a:rPr lang="en-US" altLang="pl-PL"/>
              <a:t>ciu od 100% przypadaj</a:t>
            </a:r>
            <a:r>
              <a:rPr lang="en-US" altLang="en-US"/>
              <a:t>ą</a:t>
            </a:r>
            <a:r>
              <a:rPr lang="en-US" altLang="pl-PL"/>
              <a:t>cych na wod</a:t>
            </a:r>
            <a:r>
              <a:rPr lang="en-US" altLang="en-US"/>
              <a:t>ę</a:t>
            </a:r>
            <a:r>
              <a:rPr lang="en-US" altLang="pl-PL"/>
              <a:t> ca</a:t>
            </a:r>
            <a:r>
              <a:rPr lang="en-US" altLang="en-US"/>
              <a:t>ł</a:t>
            </a:r>
            <a:r>
              <a:rPr lang="en-US" altLang="pl-PL"/>
              <a:t>kowit</a:t>
            </a:r>
            <a:r>
              <a:rPr lang="en-US" altLang="en-US"/>
              <a:t>ą</a:t>
            </a:r>
            <a:r>
              <a:rPr lang="en-US" altLang="pl-PL"/>
              <a:t>, 36,6% przypadaj</a:t>
            </a:r>
            <a:r>
              <a:rPr lang="en-US" altLang="en-US"/>
              <a:t>ą</a:t>
            </a:r>
            <a:r>
              <a:rPr lang="en-US" altLang="pl-PL"/>
              <a:t>cych na wod</a:t>
            </a:r>
            <a:r>
              <a:rPr lang="en-US" altLang="en-US"/>
              <a:t>ę</a:t>
            </a:r>
            <a:r>
              <a:rPr lang="en-US" altLang="pl-PL"/>
              <a:t> pozakom</a:t>
            </a:r>
            <a:r>
              <a:rPr lang="en-US" altLang="en-US"/>
              <a:t>ó</a:t>
            </a:r>
            <a:r>
              <a:rPr lang="en-US" altLang="pl-PL"/>
              <a:t>rkow</a:t>
            </a:r>
            <a:r>
              <a:rPr lang="en-US" altLang="en-US"/>
              <a:t>ą</a:t>
            </a:r>
            <a:r>
              <a:rPr lang="en-US" altLang="pl-PL"/>
              <a:t>, otrzymujemy informacj</a:t>
            </a:r>
            <a:r>
              <a:rPr lang="en-US" altLang="en-US"/>
              <a:t>ę</a:t>
            </a:r>
            <a:r>
              <a:rPr lang="en-US" altLang="pl-PL"/>
              <a:t>, </a:t>
            </a:r>
            <a:r>
              <a:rPr lang="en-US" altLang="en-US"/>
              <a:t>ż</a:t>
            </a:r>
            <a:r>
              <a:rPr lang="en-US" altLang="pl-PL"/>
              <a:t>e woda wewn</a:t>
            </a:r>
            <a:r>
              <a:rPr lang="en-US" altLang="en-US"/>
              <a:t>ą</a:t>
            </a:r>
            <a:r>
              <a:rPr lang="en-US" altLang="pl-PL"/>
              <a:t>trzkom</a:t>
            </a:r>
            <a:r>
              <a:rPr lang="en-US" altLang="en-US"/>
              <a:t>ó</a:t>
            </a:r>
            <a:r>
              <a:rPr lang="en-US" altLang="pl-PL"/>
              <a:t>rkowa stanowi 63,4% (100% TBW – 36,6% ICW = 63,4% ECW) w wodzie ca</a:t>
            </a:r>
            <a:r>
              <a:rPr lang="en-US" altLang="en-US"/>
              <a:t>ł</a:t>
            </a:r>
            <a:r>
              <a:rPr lang="en-US" altLang="pl-PL"/>
              <a:t>kowitej.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4"/>
          <p:cNvPicPr>
            <a:picLocks noGrp="1" noChangeAspect="1"/>
          </p:cNvPicPr>
          <p:nvPr>
            <p:ph idx="1"/>
          </p:nvPr>
        </p:nvPicPr>
        <p:blipFill>
          <a:blip r:embed="rId2"/>
          <a:stretch>
            <a:fillRect/>
          </a:stretch>
        </p:blipFill>
        <p:spPr>
          <a:xfrm>
            <a:off x="2409190" y="393065"/>
            <a:ext cx="4452620" cy="575310"/>
          </a:xfrm>
          <a:prstGeom prst="rect">
            <a:avLst/>
          </a:prstGeom>
        </p:spPr>
      </p:pic>
      <p:sp>
        <p:nvSpPr>
          <p:cNvPr id="5" name="Pole tekstowe 4"/>
          <p:cNvSpPr txBox="1"/>
          <p:nvPr/>
        </p:nvSpPr>
        <p:spPr>
          <a:xfrm>
            <a:off x="395605" y="1262380"/>
            <a:ext cx="8423910" cy="25875615"/>
          </a:xfrm>
          <a:prstGeom prst="rect">
            <a:avLst/>
          </a:prstGeom>
          <a:noFill/>
        </p:spPr>
        <p:txBody>
          <a:bodyPr wrap="square" rtlCol="0">
            <a:noAutofit/>
          </a:bodyPr>
          <a:lstStyle/>
          <a:p>
            <a:r>
              <a:rPr lang="en-US" altLang="pl-PL"/>
              <a:t>Idealne warto</a:t>
            </a:r>
            <a:r>
              <a:rPr lang="en-US" altLang="en-US"/>
              <a:t>ś</a:t>
            </a:r>
            <a:r>
              <a:rPr lang="en-US" altLang="pl-PL"/>
              <a:t>ci procentowe dla kobiet to 60% dla wody wewn</a:t>
            </a:r>
            <a:r>
              <a:rPr lang="en-US" altLang="en-US"/>
              <a:t>ą</a:t>
            </a:r>
            <a:r>
              <a:rPr lang="en-US" altLang="pl-PL"/>
              <a:t>trzkom</a:t>
            </a:r>
            <a:r>
              <a:rPr lang="en-US" altLang="en-US"/>
              <a:t>ó</a:t>
            </a:r>
            <a:r>
              <a:rPr lang="en-US" altLang="pl-PL"/>
              <a:t>rkowej i 40% dla wody pozakom</a:t>
            </a:r>
            <a:r>
              <a:rPr lang="en-US" altLang="en-US"/>
              <a:t>ó</a:t>
            </a:r>
            <a:r>
              <a:rPr lang="en-US" altLang="pl-PL"/>
              <a:t>rkowej (oczywi</a:t>
            </a:r>
            <a:r>
              <a:rPr lang="en-US" altLang="en-US"/>
              <a:t>ś</a:t>
            </a:r>
            <a:r>
              <a:rPr lang="en-US" altLang="pl-PL"/>
              <a:t>cie kobiety bardziej umi</a:t>
            </a:r>
            <a:r>
              <a:rPr lang="en-US" altLang="en-US"/>
              <a:t>ęś</a:t>
            </a:r>
            <a:r>
              <a:rPr lang="en-US" altLang="pl-PL"/>
              <a:t>nione b</a:t>
            </a:r>
            <a:r>
              <a:rPr lang="en-US" altLang="en-US"/>
              <a:t>ę</a:t>
            </a:r>
            <a:r>
              <a:rPr lang="en-US" altLang="pl-PL"/>
              <a:t>d</a:t>
            </a:r>
            <a:r>
              <a:rPr lang="en-US" altLang="en-US"/>
              <a:t>ą</a:t>
            </a:r>
            <a:r>
              <a:rPr lang="en-US" altLang="pl-PL"/>
              <a:t> mia</a:t>
            </a:r>
            <a:r>
              <a:rPr lang="en-US" altLang="en-US"/>
              <a:t>ł</a:t>
            </a:r>
            <a:r>
              <a:rPr lang="en-US" altLang="pl-PL"/>
              <a:t>y wi</a:t>
            </a:r>
            <a:r>
              <a:rPr lang="en-US" altLang="en-US"/>
              <a:t>ę</a:t>
            </a:r>
            <a:r>
              <a:rPr lang="en-US" altLang="pl-PL"/>
              <a:t>ksze warto</a:t>
            </a:r>
            <a:r>
              <a:rPr lang="en-US" altLang="en-US"/>
              <a:t>ś</a:t>
            </a:r>
            <a:r>
              <a:rPr lang="en-US" altLang="pl-PL"/>
              <a:t>ci dla wody wewn</a:t>
            </a:r>
            <a:r>
              <a:rPr lang="en-US" altLang="en-US"/>
              <a:t>ą</a:t>
            </a:r>
            <a:r>
              <a:rPr lang="en-US" altLang="pl-PL"/>
              <a:t>trzkom</a:t>
            </a:r>
            <a:r>
              <a:rPr lang="en-US" altLang="en-US"/>
              <a:t>ó</a:t>
            </a:r>
            <a:r>
              <a:rPr lang="en-US" altLang="pl-PL"/>
              <a:t>rkowej, poniewa</a:t>
            </a:r>
            <a:r>
              <a:rPr lang="en-US" altLang="en-US"/>
              <a:t>ż</a:t>
            </a:r>
            <a:r>
              <a:rPr lang="en-US" altLang="pl-PL"/>
              <a:t> mi</a:t>
            </a:r>
            <a:r>
              <a:rPr lang="en-US" altLang="en-US"/>
              <a:t>ęś</a:t>
            </a:r>
            <a:r>
              <a:rPr lang="en-US" altLang="pl-PL"/>
              <a:t>nie w g</a:t>
            </a:r>
            <a:r>
              <a:rPr lang="en-US" altLang="en-US"/>
              <a:t>łó</a:t>
            </a:r>
            <a:r>
              <a:rPr lang="en-US" altLang="pl-PL"/>
              <a:t>wnej mierze sk</a:t>
            </a:r>
            <a:r>
              <a:rPr lang="en-US" altLang="en-US"/>
              <a:t>ł</a:t>
            </a:r>
            <a:r>
              <a:rPr lang="en-US" altLang="pl-PL"/>
              <a:t>adaj</a:t>
            </a:r>
            <a:r>
              <a:rPr lang="en-US" altLang="en-US"/>
              <a:t>ą</a:t>
            </a:r>
            <a:r>
              <a:rPr lang="en-US" altLang="pl-PL"/>
              <a:t> si</a:t>
            </a:r>
            <a:r>
              <a:rPr lang="en-US" altLang="en-US"/>
              <a:t>ę</a:t>
            </a:r>
            <a:r>
              <a:rPr lang="en-US" altLang="pl-PL"/>
              <a:t> w</a:t>
            </a:r>
            <a:r>
              <a:rPr lang="en-US" altLang="en-US"/>
              <a:t>ł</a:t>
            </a:r>
            <a:r>
              <a:rPr lang="en-US" altLang="pl-PL"/>
              <a:t>a</a:t>
            </a:r>
            <a:r>
              <a:rPr lang="en-US" altLang="en-US"/>
              <a:t>ś</a:t>
            </a:r>
            <a:r>
              <a:rPr lang="en-US" altLang="pl-PL"/>
              <a:t>nie z wody), natomiast dla m</a:t>
            </a:r>
            <a:r>
              <a:rPr lang="en-US" altLang="en-US"/>
              <a:t>ęż</a:t>
            </a:r>
            <a:r>
              <a:rPr lang="en-US" altLang="pl-PL"/>
              <a:t>czyzn odpowiednio 60 – 64% dla wody wewn</a:t>
            </a:r>
            <a:r>
              <a:rPr lang="en-US" altLang="en-US"/>
              <a:t>ą</a:t>
            </a:r>
            <a:r>
              <a:rPr lang="en-US" altLang="pl-PL"/>
              <a:t>trzkom</a:t>
            </a:r>
            <a:r>
              <a:rPr lang="en-US" altLang="en-US"/>
              <a:t>ó</a:t>
            </a:r>
            <a:r>
              <a:rPr lang="en-US" altLang="pl-PL"/>
              <a:t>rkowej i 37 – 38% dla wody pozakom</a:t>
            </a:r>
            <a:r>
              <a:rPr lang="en-US" altLang="en-US"/>
              <a:t>ó</a:t>
            </a:r>
            <a:r>
              <a:rPr lang="en-US" altLang="pl-PL"/>
              <a:t>rkowej.</a:t>
            </a:r>
          </a:p>
          <a:p>
            <a:endParaRPr lang="en-US" altLang="pl-PL"/>
          </a:p>
          <a:p>
            <a:r>
              <a:rPr lang="en-US" altLang="pl-PL"/>
              <a:t>Maj</a:t>
            </a:r>
            <a:r>
              <a:rPr lang="en-US" altLang="en-US"/>
              <a:t>ą</a:t>
            </a:r>
            <a:r>
              <a:rPr lang="en-US" altLang="pl-PL"/>
              <a:t>c informacje o zawarto</a:t>
            </a:r>
            <a:r>
              <a:rPr lang="en-US" altLang="en-US"/>
              <a:t>ś</a:t>
            </a:r>
            <a:r>
              <a:rPr lang="en-US" altLang="pl-PL"/>
              <a:t>ci wody ca</a:t>
            </a:r>
            <a:r>
              <a:rPr lang="en-US" altLang="en-US"/>
              <a:t>ł</a:t>
            </a:r>
            <a:r>
              <a:rPr lang="en-US" altLang="pl-PL"/>
              <a:t>kowitej (TBW) i wska</a:t>
            </a:r>
            <a:r>
              <a:rPr lang="en-US" altLang="en-US"/>
              <a:t>ź</a:t>
            </a:r>
            <a:r>
              <a:rPr lang="en-US" altLang="pl-PL"/>
              <a:t>niku wody</a:t>
            </a:r>
            <a:r>
              <a:rPr lang="pl-PL" altLang="en-US"/>
              <a:t> </a:t>
            </a:r>
            <a:r>
              <a:rPr lang="en-US" altLang="pl-PL"/>
              <a:t>pozakom</a:t>
            </a:r>
            <a:r>
              <a:rPr lang="en-US" altLang="en-US"/>
              <a:t>ó</a:t>
            </a:r>
            <a:r>
              <a:rPr lang="en-US" altLang="pl-PL"/>
              <a:t>rkowej (ECW), mo</a:t>
            </a:r>
            <a:r>
              <a:rPr lang="en-US" altLang="en-US"/>
              <a:t>ż</a:t>
            </a:r>
            <a:r>
              <a:rPr lang="en-US" altLang="pl-PL"/>
              <a:t>emy bez problemu obliczy</a:t>
            </a:r>
            <a:r>
              <a:rPr lang="en-US" altLang="en-US"/>
              <a:t>ć</a:t>
            </a:r>
            <a:r>
              <a:rPr lang="en-US" altLang="pl-PL"/>
              <a:t> warto</a:t>
            </a:r>
            <a:r>
              <a:rPr lang="en-US" altLang="en-US"/>
              <a:t>ś</a:t>
            </a:r>
            <a:r>
              <a:rPr lang="en-US" altLang="pl-PL"/>
              <a:t>ci dla wody wewn</a:t>
            </a:r>
            <a:r>
              <a:rPr lang="en-US" altLang="en-US"/>
              <a:t>ą</a:t>
            </a:r>
            <a:r>
              <a:rPr lang="en-US" altLang="pl-PL"/>
              <a:t>trzkom</a:t>
            </a:r>
            <a:r>
              <a:rPr lang="en-US" altLang="en-US"/>
              <a:t>ó</a:t>
            </a:r>
            <a:r>
              <a:rPr lang="en-US" altLang="pl-PL"/>
              <a:t>rkowej (ICW) i pozakom</a:t>
            </a:r>
            <a:r>
              <a:rPr lang="en-US" altLang="en-US"/>
              <a:t>ó</a:t>
            </a:r>
            <a:r>
              <a:rPr lang="en-US" altLang="pl-PL"/>
              <a:t>rkowej (ECW). </a:t>
            </a:r>
          </a:p>
          <a:p>
            <a:endParaRPr lang="en-US" altLang="pl-PL"/>
          </a:p>
          <a:p>
            <a:r>
              <a:rPr lang="en-US" altLang="pl-PL"/>
              <a:t>W pierwszej kolejno</a:t>
            </a:r>
            <a:r>
              <a:rPr lang="en-US" altLang="en-US"/>
              <a:t>ś</a:t>
            </a:r>
            <a:r>
              <a:rPr lang="en-US" altLang="pl-PL"/>
              <a:t>ci nale</a:t>
            </a:r>
            <a:r>
              <a:rPr lang="en-US" altLang="en-US"/>
              <a:t>ż</a:t>
            </a:r>
            <a:r>
              <a:rPr lang="en-US" altLang="pl-PL"/>
              <a:t>y obliczy</a:t>
            </a:r>
            <a:r>
              <a:rPr lang="en-US" altLang="en-US"/>
              <a:t>ć</a:t>
            </a:r>
            <a:r>
              <a:rPr lang="en-US" altLang="pl-PL"/>
              <a:t> ECW. W tym celu mno</a:t>
            </a:r>
            <a:r>
              <a:rPr lang="en-US" altLang="en-US"/>
              <a:t>ż</a:t>
            </a:r>
            <a:r>
              <a:rPr lang="en-US" altLang="pl-PL"/>
              <a:t>ymy TBW przez warto</a:t>
            </a:r>
            <a:r>
              <a:rPr lang="en-US" altLang="en-US"/>
              <a:t>ść</a:t>
            </a:r>
            <a:r>
              <a:rPr lang="en-US" altLang="pl-PL"/>
              <a:t> wska</a:t>
            </a:r>
            <a:r>
              <a:rPr lang="en-US" altLang="en-US"/>
              <a:t>ź</a:t>
            </a:r>
            <a:r>
              <a:rPr lang="en-US" altLang="pl-PL"/>
              <a:t>nika ECW. W analizowanym przypadku jest to wi</a:t>
            </a:r>
            <a:r>
              <a:rPr lang="en-US" altLang="en-US"/>
              <a:t>ę</a:t>
            </a:r>
            <a:r>
              <a:rPr lang="en-US" altLang="pl-PL"/>
              <a:t>c 36,5 l * 0,366 = 13,36 l. Tyle stanowi ECW: 13,36 l. Nast</a:t>
            </a:r>
            <a:r>
              <a:rPr lang="en-US" altLang="en-US"/>
              <a:t>ę</a:t>
            </a:r>
            <a:r>
              <a:rPr lang="en-US" altLang="pl-PL"/>
              <a:t>pnie, aby uzyska</a:t>
            </a:r>
            <a:r>
              <a:rPr lang="en-US" altLang="en-US"/>
              <a:t>ć</a:t>
            </a:r>
            <a:r>
              <a:rPr lang="en-US" altLang="pl-PL"/>
              <a:t> warto</a:t>
            </a:r>
            <a:r>
              <a:rPr lang="en-US" altLang="en-US"/>
              <a:t>ść</a:t>
            </a:r>
            <a:r>
              <a:rPr lang="en-US" altLang="pl-PL"/>
              <a:t> ICW, wystarczy zastosowa</a:t>
            </a:r>
            <a:r>
              <a:rPr lang="en-US" altLang="en-US"/>
              <a:t>ć</a:t>
            </a:r>
            <a:r>
              <a:rPr lang="en-US" altLang="pl-PL"/>
              <a:t> r</a:t>
            </a:r>
            <a:r>
              <a:rPr lang="en-US" altLang="en-US"/>
              <a:t>ó</a:t>
            </a:r>
            <a:r>
              <a:rPr lang="en-US" altLang="pl-PL"/>
              <a:t>wnanie: TBW – ECW: 36,50 l – 13,36 l = 23,14 l . Wygodnie jest korzysta</a:t>
            </a:r>
            <a:r>
              <a:rPr lang="en-US" altLang="en-US"/>
              <a:t>ć</a:t>
            </a:r>
            <a:r>
              <a:rPr lang="en-US" altLang="pl-PL"/>
              <a:t> z arkusza kalkulacyjnego, do kt</a:t>
            </a:r>
            <a:r>
              <a:rPr lang="en-US" altLang="en-US"/>
              <a:t>ó</a:t>
            </a:r>
            <a:r>
              <a:rPr lang="en-US" altLang="pl-PL"/>
              <a:t>rego wystarczy podstawi</a:t>
            </a:r>
            <a:r>
              <a:rPr lang="en-US" altLang="en-US"/>
              <a:t>ć</a:t>
            </a:r>
            <a:r>
              <a:rPr lang="en-US" altLang="pl-PL"/>
              <a:t> warto</a:t>
            </a:r>
            <a:r>
              <a:rPr lang="en-US" altLang="en-US"/>
              <a:t>ś</a:t>
            </a:r>
            <a:r>
              <a:rPr lang="en-US" altLang="pl-PL"/>
              <a:t>ci TBW oraz wska</a:t>
            </a:r>
            <a:r>
              <a:rPr lang="en-US" altLang="en-US"/>
              <a:t>ź</a:t>
            </a:r>
            <a:r>
              <a:rPr lang="en-US" altLang="pl-PL"/>
              <a:t>nika ECW (popro</a:t>
            </a:r>
            <a:r>
              <a:rPr lang="en-US" altLang="en-US"/>
              <a:t>ś</a:t>
            </a:r>
            <a:r>
              <a:rPr lang="en-US" altLang="pl-PL"/>
              <a:t> Vitako o udost</a:t>
            </a:r>
            <a:r>
              <a:rPr lang="en-US" altLang="en-US"/>
              <a:t>ę</a:t>
            </a:r>
            <a:r>
              <a:rPr lang="en-US" altLang="pl-PL"/>
              <a:t>pnienie arkusza kalkulacyjnego).</a:t>
            </a:r>
          </a:p>
          <a:p>
            <a:endParaRPr lang="en-US" altLang="pl-PL"/>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4"/>
          <p:cNvPicPr>
            <a:picLocks noGrp="1" noChangeAspect="1"/>
          </p:cNvPicPr>
          <p:nvPr>
            <p:ph idx="1"/>
          </p:nvPr>
        </p:nvPicPr>
        <p:blipFill>
          <a:blip r:embed="rId2"/>
          <a:stretch>
            <a:fillRect/>
          </a:stretch>
        </p:blipFill>
        <p:spPr>
          <a:xfrm>
            <a:off x="2409190" y="393065"/>
            <a:ext cx="4452620" cy="575310"/>
          </a:xfrm>
          <a:prstGeom prst="rect">
            <a:avLst/>
          </a:prstGeom>
        </p:spPr>
      </p:pic>
      <p:sp>
        <p:nvSpPr>
          <p:cNvPr id="5" name="Pole tekstowe 4"/>
          <p:cNvSpPr txBox="1"/>
          <p:nvPr/>
        </p:nvSpPr>
        <p:spPr>
          <a:xfrm>
            <a:off x="395605" y="1262380"/>
            <a:ext cx="8423910" cy="25875615"/>
          </a:xfrm>
          <a:prstGeom prst="rect">
            <a:avLst/>
          </a:prstGeom>
          <a:noFill/>
        </p:spPr>
        <p:txBody>
          <a:bodyPr wrap="square" rtlCol="0">
            <a:noAutofit/>
          </a:bodyPr>
          <a:lstStyle/>
          <a:p>
            <a:r>
              <a:rPr lang="en-US" altLang="pl-PL"/>
              <a:t>Podsumowuj</a:t>
            </a:r>
            <a:r>
              <a:rPr lang="en-US" altLang="en-US"/>
              <a:t>ą</a:t>
            </a:r>
            <a:r>
              <a:rPr lang="en-US" altLang="pl-PL"/>
              <a:t>c, woda ca</a:t>
            </a:r>
            <a:r>
              <a:rPr lang="en-US" altLang="en-US"/>
              <a:t>ł</a:t>
            </a:r>
            <a:r>
              <a:rPr lang="en-US" altLang="pl-PL"/>
              <a:t>kowita sk</a:t>
            </a:r>
            <a:r>
              <a:rPr lang="en-US" altLang="en-US"/>
              <a:t>ł</a:t>
            </a:r>
            <a:r>
              <a:rPr lang="en-US" altLang="pl-PL"/>
              <a:t>ada si</a:t>
            </a:r>
            <a:r>
              <a:rPr lang="en-US" altLang="en-US"/>
              <a:t>ę</a:t>
            </a:r>
            <a:r>
              <a:rPr lang="en-US" altLang="pl-PL"/>
              <a:t> z wody wewn</a:t>
            </a:r>
            <a:r>
              <a:rPr lang="en-US" altLang="en-US"/>
              <a:t>ą</a:t>
            </a:r>
            <a:r>
              <a:rPr lang="en-US" altLang="pl-PL"/>
              <a:t>trzkom</a:t>
            </a:r>
            <a:r>
              <a:rPr lang="en-US" altLang="en-US"/>
              <a:t>ó</a:t>
            </a:r>
            <a:r>
              <a:rPr lang="en-US" altLang="pl-PL"/>
              <a:t>rkowej (ICW) i pozakom</a:t>
            </a:r>
            <a:r>
              <a:rPr lang="en-US" altLang="en-US"/>
              <a:t>ó</a:t>
            </a:r>
            <a:r>
              <a:rPr lang="en-US" altLang="pl-PL"/>
              <a:t>rkowej (ECW), i to s</a:t>
            </a:r>
            <a:r>
              <a:rPr lang="en-US" altLang="en-US"/>
              <a:t>ą</a:t>
            </a:r>
            <a:r>
              <a:rPr lang="en-US" altLang="pl-PL"/>
              <a:t> najbardziej istotne informacje, kt</a:t>
            </a:r>
            <a:r>
              <a:rPr lang="en-US" altLang="en-US"/>
              <a:t>ó</a:t>
            </a:r>
            <a:r>
              <a:rPr lang="en-US" altLang="pl-PL"/>
              <a:t>re dostarcz</a:t>
            </a:r>
            <a:r>
              <a:rPr lang="en-US" altLang="en-US"/>
              <a:t>ą</a:t>
            </a:r>
            <a:r>
              <a:rPr lang="en-US" altLang="pl-PL"/>
              <a:t> nam wiedzy o ewentualnych problemach. Wi</a:t>
            </a:r>
            <a:r>
              <a:rPr lang="en-US" altLang="en-US"/>
              <a:t>ę</a:t>
            </a:r>
            <a:r>
              <a:rPr lang="en-US" altLang="pl-PL"/>
              <a:t>ksz</a:t>
            </a:r>
            <a:r>
              <a:rPr lang="en-US" altLang="en-US"/>
              <a:t>ść</a:t>
            </a:r>
            <a:r>
              <a:rPr lang="en-US" altLang="pl-PL"/>
              <a:t> wody powinna znajdowa</a:t>
            </a:r>
            <a:r>
              <a:rPr lang="en-US" altLang="en-US"/>
              <a:t>ć</a:t>
            </a:r>
            <a:r>
              <a:rPr lang="en-US" altLang="pl-PL"/>
              <a:t> si</a:t>
            </a:r>
            <a:r>
              <a:rPr lang="en-US" altLang="en-US"/>
              <a:t>ę</a:t>
            </a:r>
            <a:r>
              <a:rPr lang="en-US" altLang="pl-PL"/>
              <a:t> w kom</a:t>
            </a:r>
            <a:r>
              <a:rPr lang="en-US" altLang="en-US"/>
              <a:t>ó</a:t>
            </a:r>
            <a:r>
              <a:rPr lang="en-US" altLang="pl-PL"/>
              <a:t>rkach, przyjmuje si</a:t>
            </a:r>
            <a:r>
              <a:rPr lang="en-US" altLang="en-US"/>
              <a:t>ę</a:t>
            </a:r>
            <a:r>
              <a:rPr lang="en-US" altLang="pl-PL"/>
              <a:t>, </a:t>
            </a:r>
            <a:r>
              <a:rPr lang="en-US" altLang="en-US"/>
              <a:t>ż</a:t>
            </a:r>
            <a:r>
              <a:rPr lang="en-US" altLang="pl-PL"/>
              <a:t>e oko</a:t>
            </a:r>
            <a:r>
              <a:rPr lang="en-US" altLang="en-US"/>
              <a:t>ł</a:t>
            </a:r>
            <a:r>
              <a:rPr lang="en-US" altLang="pl-PL"/>
              <a:t>o 2/3 wody ca</a:t>
            </a:r>
            <a:r>
              <a:rPr lang="en-US" altLang="en-US"/>
              <a:t>ł</a:t>
            </a:r>
            <a:r>
              <a:rPr lang="en-US" altLang="pl-PL"/>
              <a:t>kowitej, reszta powinna przypada</a:t>
            </a:r>
            <a:r>
              <a:rPr lang="en-US" altLang="en-US"/>
              <a:t>ć</a:t>
            </a:r>
            <a:r>
              <a:rPr lang="en-US" altLang="pl-PL"/>
              <a:t> na wod</a:t>
            </a:r>
            <a:r>
              <a:rPr lang="en-US" altLang="en-US"/>
              <a:t>ę</a:t>
            </a:r>
            <a:r>
              <a:rPr lang="en-US" altLang="pl-PL"/>
              <a:t> pozakom</a:t>
            </a:r>
            <a:r>
              <a:rPr lang="en-US" altLang="en-US"/>
              <a:t>ó</a:t>
            </a:r>
            <a:r>
              <a:rPr lang="en-US" altLang="pl-PL"/>
              <a:t>rkow</a:t>
            </a:r>
            <a:r>
              <a:rPr lang="en-US" altLang="en-US"/>
              <a:t>ą</a:t>
            </a:r>
            <a:r>
              <a:rPr lang="en-US" altLang="pl-PL"/>
              <a:t>, w kt</a:t>
            </a:r>
            <a:r>
              <a:rPr lang="en-US" altLang="en-US"/>
              <a:t>ó</a:t>
            </a:r>
            <a:r>
              <a:rPr lang="en-US" altLang="pl-PL"/>
              <a:t>rej zawieszone s</a:t>
            </a:r>
            <a:r>
              <a:rPr lang="en-US" altLang="en-US"/>
              <a:t>ą</a:t>
            </a:r>
            <a:r>
              <a:rPr lang="en-US" altLang="pl-PL"/>
              <a:t> sk</a:t>
            </a:r>
            <a:r>
              <a:rPr lang="en-US" altLang="en-US"/>
              <a:t>ł</a:t>
            </a:r>
            <a:r>
              <a:rPr lang="en-US" altLang="pl-PL"/>
              <a:t>adniki do komunikacji mi</a:t>
            </a:r>
            <a:r>
              <a:rPr lang="en-US" altLang="en-US"/>
              <a:t>ę</a:t>
            </a:r>
            <a:r>
              <a:rPr lang="en-US" altLang="pl-PL"/>
              <a:t>dzy obiema warstwami. W przypadku nadmiaru wody pozakom</a:t>
            </a:r>
            <a:r>
              <a:rPr lang="en-US" altLang="en-US"/>
              <a:t>ó</a:t>
            </a:r>
            <a:r>
              <a:rPr lang="en-US" altLang="pl-PL"/>
              <a:t>rkowej, mamy sygna</a:t>
            </a:r>
            <a:r>
              <a:rPr lang="en-US" altLang="en-US"/>
              <a:t>ł</a:t>
            </a:r>
            <a:r>
              <a:rPr lang="en-US" altLang="pl-PL"/>
              <a:t> o stanie zapalnym, uszkodzeniu b</a:t>
            </a:r>
            <a:r>
              <a:rPr lang="en-US" altLang="en-US"/>
              <a:t>ł</a:t>
            </a:r>
            <a:r>
              <a:rPr lang="en-US" altLang="pl-PL"/>
              <a:t>ony kom</a:t>
            </a:r>
            <a:r>
              <a:rPr lang="en-US" altLang="en-US"/>
              <a:t>ó</a:t>
            </a:r>
            <a:r>
              <a:rPr lang="en-US" altLang="pl-PL"/>
              <a:t>rkowej, toksynach w organizmie. </a:t>
            </a:r>
          </a:p>
          <a:p>
            <a:r>
              <a:rPr lang="en-US" altLang="pl-PL"/>
              <a:t>Jest to bardzo czu</a:t>
            </a:r>
            <a:r>
              <a:rPr lang="en-US" altLang="en-US"/>
              <a:t>ł</a:t>
            </a:r>
            <a:r>
              <a:rPr lang="en-US" altLang="pl-PL"/>
              <a:t>y wska</a:t>
            </a:r>
            <a:r>
              <a:rPr lang="en-US" altLang="en-US"/>
              <a:t>ź</a:t>
            </a:r>
            <a:r>
              <a:rPr lang="en-US" altLang="pl-PL"/>
              <a:t>nik zdrowia organizmu.</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Wskaźnik ECW</a:t>
            </a:r>
          </a:p>
        </p:txBody>
      </p:sp>
      <p:pic>
        <p:nvPicPr>
          <p:cNvPr id="7" name="Symbol zastępczy zawartości 3">
            <a:extLst>
              <a:ext uri="{FF2B5EF4-FFF2-40B4-BE49-F238E27FC236}">
                <a16:creationId xmlns:a16="http://schemas.microsoft.com/office/drawing/2014/main" id="{2E52E8B4-1AA8-56E2-8C44-7509684DF759}"/>
              </a:ext>
            </a:extLst>
          </p:cNvPr>
          <p:cNvPicPr>
            <a:picLocks noGrp="1" noChangeAspect="1"/>
          </p:cNvPicPr>
          <p:nvPr>
            <p:ph idx="1"/>
          </p:nvPr>
        </p:nvPicPr>
        <p:blipFill>
          <a:blip r:embed="rId2"/>
          <a:stretch>
            <a:fillRect/>
          </a:stretch>
        </p:blipFill>
        <p:spPr>
          <a:xfrm>
            <a:off x="483515" y="1484784"/>
            <a:ext cx="4592541" cy="2332311"/>
          </a:xfrm>
          <a:prstGeom prst="rect">
            <a:avLst/>
          </a:prstGeom>
        </p:spPr>
      </p:pic>
      <p:pic>
        <p:nvPicPr>
          <p:cNvPr id="8" name="Obraz 7">
            <a:extLst>
              <a:ext uri="{FF2B5EF4-FFF2-40B4-BE49-F238E27FC236}">
                <a16:creationId xmlns:a16="http://schemas.microsoft.com/office/drawing/2014/main" id="{688CB831-6467-80B6-3B9C-2D84DBC9CFC3}"/>
              </a:ext>
            </a:extLst>
          </p:cNvPr>
          <p:cNvPicPr>
            <a:picLocks noChangeAspect="1"/>
          </p:cNvPicPr>
          <p:nvPr/>
        </p:nvPicPr>
        <p:blipFill>
          <a:blip r:embed="rId3"/>
          <a:stretch>
            <a:fillRect/>
          </a:stretch>
        </p:blipFill>
        <p:spPr>
          <a:xfrm>
            <a:off x="3851920" y="3978391"/>
            <a:ext cx="4834880" cy="2453061"/>
          </a:xfrm>
          <a:prstGeom prst="rect">
            <a:avLst/>
          </a:prstGeom>
        </p:spPr>
      </p:pic>
    </p:spTree>
    <p:extLst>
      <p:ext uri="{BB962C8B-B14F-4D97-AF65-F5344CB8AC3E}">
        <p14:creationId xmlns:p14="http://schemas.microsoft.com/office/powerpoint/2010/main" val="281475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Normy Bezpieczeństwa</a:t>
            </a:r>
          </a:p>
        </p:txBody>
      </p:sp>
      <p:sp>
        <p:nvSpPr>
          <p:cNvPr id="3" name="Symbol zastępczy zawartości 2"/>
          <p:cNvSpPr>
            <a:spLocks noGrp="1"/>
          </p:cNvSpPr>
          <p:nvPr>
            <p:ph idx="1"/>
          </p:nvPr>
        </p:nvSpPr>
        <p:spPr/>
        <p:txBody>
          <a:bodyPr>
            <a:normAutofit/>
          </a:bodyPr>
          <a:lstStyle/>
          <a:p>
            <a:pPr marL="0" indent="0">
              <a:buNone/>
            </a:pPr>
            <a:r>
              <a:rPr lang="pl-PL" sz="1600" dirty="0"/>
              <a:t>Urządzenie jest sklasyfikowane jako </a:t>
            </a:r>
            <a:r>
              <a:rPr lang="pl-PL" sz="1600" b="1" dirty="0"/>
              <a:t>Klasa 1, typ BF</a:t>
            </a:r>
            <a:r>
              <a:rPr lang="pl-PL" sz="1600" dirty="0"/>
              <a:t> zgodnie z normą </a:t>
            </a:r>
            <a:r>
              <a:rPr lang="pl-PL" sz="1600" b="1" dirty="0"/>
              <a:t>IEC 60601-1:2005/A1:2012</a:t>
            </a:r>
            <a:r>
              <a:rPr lang="pl-PL" sz="1600" dirty="0"/>
              <a:t>, która określa podstawowe wymagania dotyczące bezpieczeństwa i działania medycznego sprzętu elektrycznego.</a:t>
            </a:r>
          </a:p>
          <a:p>
            <a:pPr marL="0" indent="0">
              <a:buNone/>
            </a:pPr>
            <a:endParaRPr lang="pl-PL" sz="1600" dirty="0"/>
          </a:p>
          <a:p>
            <a:r>
              <a:rPr lang="pl-PL" sz="1600" b="1" dirty="0"/>
              <a:t>Klasa 1</a:t>
            </a:r>
            <a:r>
              <a:rPr lang="pl-PL" sz="1600" dirty="0"/>
              <a:t> – Urządzenie ma </a:t>
            </a:r>
            <a:r>
              <a:rPr lang="pl-PL" sz="1600" b="1" dirty="0"/>
              <a:t>uziemienie ochronne</a:t>
            </a:r>
            <a:r>
              <a:rPr lang="pl-PL" sz="1600" dirty="0"/>
              <a:t>, co zwiększa bezpieczeństwo użytkowania.</a:t>
            </a:r>
          </a:p>
          <a:p>
            <a:r>
              <a:rPr lang="pl-PL" sz="1600" b="1" dirty="0"/>
              <a:t>Typ BF</a:t>
            </a:r>
            <a:r>
              <a:rPr lang="pl-PL" sz="1600" dirty="0"/>
              <a:t> – Oznacza, że urządzenie jest </a:t>
            </a:r>
            <a:r>
              <a:rPr lang="pl-PL" sz="1600" b="1" dirty="0"/>
              <a:t>bezpieczne do kontaktu z pacjentem</a:t>
            </a:r>
            <a:r>
              <a:rPr lang="pl-PL" sz="1600" dirty="0"/>
              <a:t> (np. elektrody na skórze), ale nie może być bezpośrednio połączone z sercem (w przeciwieństwie do urządzeń typu CF).</a:t>
            </a:r>
          </a:p>
          <a:p>
            <a:endParaRPr lang="pl-PL" sz="1600" dirty="0"/>
          </a:p>
          <a:p>
            <a:pPr marL="0" indent="0">
              <a:buNone/>
            </a:pPr>
            <a:r>
              <a:rPr lang="pl-PL" sz="1600" b="1" dirty="0"/>
              <a:t>Użytkownicy nie mogą dotykać ani manipulować wewnętrznymi elementami systemu</a:t>
            </a:r>
            <a:r>
              <a:rPr lang="pl-PL" sz="1600" dirty="0"/>
              <a:t> – może to grozić porażeniem elektrycznym lub uszkodzeniem urządzenia.</a:t>
            </a:r>
          </a:p>
          <a:p>
            <a:pPr marL="0" indent="0">
              <a:buNone/>
            </a:pPr>
            <a:r>
              <a:rPr lang="pl-PL" sz="1600" dirty="0"/>
              <a:t>Użytkownicy mogą korzystać z urządzenia zgodnie z przeznaczeniem, ale </a:t>
            </a:r>
            <a:r>
              <a:rPr lang="pl-PL" sz="1600" b="1" dirty="0"/>
              <a:t>nie wolno im otwierać obudowy ani dotykać wnętrza systemu</a:t>
            </a:r>
            <a:r>
              <a:rPr lang="pl-PL" sz="1600"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395605" y="2913380"/>
            <a:ext cx="8154035" cy="23650575"/>
          </a:xfrm>
          <a:prstGeom prst="rect">
            <a:avLst/>
          </a:prstGeom>
          <a:noFill/>
        </p:spPr>
        <p:txBody>
          <a:bodyPr wrap="square" rtlCol="0">
            <a:noAutofit/>
          </a:bodyPr>
          <a:lstStyle/>
          <a:p>
            <a:r>
              <a:rPr lang="en-US" altLang="pl-PL" b="1"/>
              <a:t>Analiza tkanki mi</a:t>
            </a:r>
            <a:r>
              <a:rPr lang="en-US" altLang="en-US" b="1"/>
              <a:t>ęś</a:t>
            </a:r>
            <a:r>
              <a:rPr lang="en-US" altLang="pl-PL" b="1"/>
              <a:t>niowej w segmentach cia</a:t>
            </a:r>
            <a:r>
              <a:rPr lang="en-US" altLang="en-US" b="1"/>
              <a:t>ł</a:t>
            </a:r>
            <a:r>
              <a:rPr lang="en-US" altLang="pl-PL" b="1"/>
              <a:t>a</a:t>
            </a:r>
          </a:p>
          <a:p>
            <a:r>
              <a:rPr lang="en-US" altLang="pl-PL"/>
              <a:t>Wykresy przedstawiaj</a:t>
            </a:r>
            <a:r>
              <a:rPr lang="en-US" altLang="en-US"/>
              <a:t>ą</a:t>
            </a:r>
            <a:r>
              <a:rPr lang="en-US" altLang="pl-PL"/>
              <a:t> aktualny stan og</a:t>
            </a:r>
            <a:r>
              <a:rPr lang="en-US" altLang="en-US"/>
              <a:t>ó</a:t>
            </a:r>
            <a:r>
              <a:rPr lang="en-US" altLang="pl-PL"/>
              <a:t>lnej masy mi</a:t>
            </a:r>
            <a:r>
              <a:rPr lang="en-US" altLang="en-US"/>
              <a:t>ęś</a:t>
            </a:r>
            <a:r>
              <a:rPr lang="en-US" altLang="pl-PL"/>
              <a:t>ni (szkieletowych, g</a:t>
            </a:r>
            <a:r>
              <a:rPr lang="en-US" altLang="en-US"/>
              <a:t>ł</a:t>
            </a:r>
            <a:r>
              <a:rPr lang="en-US" altLang="pl-PL"/>
              <a:t>adkich, sercowego) w odniesieniu do 3 poziom</a:t>
            </a:r>
            <a:r>
              <a:rPr lang="en-US" altLang="en-US"/>
              <a:t>ó</a:t>
            </a:r>
            <a:r>
              <a:rPr lang="en-US" altLang="pl-PL"/>
              <a:t>w: poni</a:t>
            </a:r>
            <a:r>
              <a:rPr lang="en-US" altLang="en-US"/>
              <a:t>ż</a:t>
            </a:r>
            <a:r>
              <a:rPr lang="en-US" altLang="pl-PL"/>
              <a:t>ej, w normie, dobrze. Wykresy prezentuj</a:t>
            </a:r>
            <a:r>
              <a:rPr lang="en-US" altLang="en-US"/>
              <a:t>ą</a:t>
            </a:r>
            <a:r>
              <a:rPr lang="en-US" altLang="pl-PL"/>
              <a:t>, jak przedstawia si</a:t>
            </a:r>
            <a:r>
              <a:rPr lang="en-US" altLang="en-US"/>
              <a:t>ę</a:t>
            </a:r>
            <a:r>
              <a:rPr lang="en-US" altLang="pl-PL"/>
              <a:t> obecna masa mi</a:t>
            </a:r>
            <a:r>
              <a:rPr lang="en-US" altLang="en-US"/>
              <a:t>ęś</a:t>
            </a:r>
            <a:r>
              <a:rPr lang="en-US" altLang="pl-PL"/>
              <a:t>niowa w por</a:t>
            </a:r>
            <a:r>
              <a:rPr lang="en-US" altLang="en-US"/>
              <a:t>ó</a:t>
            </a:r>
            <a:r>
              <a:rPr lang="en-US" altLang="pl-PL"/>
              <a:t>wnaniu do „cz</a:t>
            </a:r>
            <a:r>
              <a:rPr lang="en-US" altLang="en-US"/>
              <a:t>ł</a:t>
            </a:r>
            <a:r>
              <a:rPr lang="en-US" altLang="pl-PL"/>
              <a:t>owieka standardowego”, kt</a:t>
            </a:r>
            <a:r>
              <a:rPr lang="en-US" altLang="en-US"/>
              <a:t>ó</a:t>
            </a:r>
            <a:r>
              <a:rPr lang="en-US" altLang="pl-PL"/>
              <a:t>rego BMI wynosi 22 kg/m2. Informacje pozwalaj</a:t>
            </a:r>
            <a:r>
              <a:rPr lang="en-US" altLang="en-US"/>
              <a:t>ą</a:t>
            </a:r>
            <a:r>
              <a:rPr lang="en-US" altLang="pl-PL"/>
              <a:t> r</a:t>
            </a:r>
            <a:r>
              <a:rPr lang="en-US" altLang="en-US"/>
              <a:t>ó</a:t>
            </a:r>
            <a:r>
              <a:rPr lang="en-US" altLang="pl-PL"/>
              <a:t>wnie</a:t>
            </a:r>
            <a:r>
              <a:rPr lang="en-US" altLang="en-US"/>
              <a:t>ż</a:t>
            </a:r>
            <a:r>
              <a:rPr lang="en-US" altLang="pl-PL"/>
              <a:t> na </a:t>
            </a:r>
          </a:p>
          <a:p>
            <a:r>
              <a:rPr lang="en-US" altLang="pl-PL"/>
              <a:t>sprawdzenie r</a:t>
            </a:r>
            <a:r>
              <a:rPr lang="en-US" altLang="en-US"/>
              <a:t>ó</a:t>
            </a:r>
            <a:r>
              <a:rPr lang="en-US" altLang="pl-PL"/>
              <a:t>wnowagi mi</a:t>
            </a:r>
            <a:r>
              <a:rPr lang="en-US" altLang="en-US"/>
              <a:t>ęś</a:t>
            </a:r>
            <a:r>
              <a:rPr lang="en-US" altLang="pl-PL"/>
              <a:t>niowej mi</a:t>
            </a:r>
            <a:r>
              <a:rPr lang="en-US" altLang="en-US"/>
              <a:t>ę</a:t>
            </a:r>
            <a:r>
              <a:rPr lang="en-US" altLang="pl-PL"/>
              <a:t>dzy lewym a prawym ramieniem oraz mi</a:t>
            </a:r>
            <a:r>
              <a:rPr lang="en-US" altLang="en-US"/>
              <a:t>ę</a:t>
            </a:r>
            <a:r>
              <a:rPr lang="en-US" altLang="pl-PL"/>
              <a:t>dzy lew</a:t>
            </a:r>
            <a:r>
              <a:rPr lang="en-US" altLang="en-US"/>
              <a:t>ą</a:t>
            </a:r>
            <a:r>
              <a:rPr lang="en-US" altLang="pl-PL"/>
              <a:t> a praw</a:t>
            </a:r>
            <a:r>
              <a:rPr lang="en-US" altLang="en-US"/>
              <a:t>ą</a:t>
            </a:r>
            <a:r>
              <a:rPr lang="en-US" altLang="pl-PL"/>
              <a:t> nog</a:t>
            </a:r>
            <a:r>
              <a:rPr lang="en-US" altLang="en-US"/>
              <a:t>ą</a:t>
            </a:r>
            <a:r>
              <a:rPr lang="en-US" altLang="pl-PL"/>
              <a:t>. Informacje te s</a:t>
            </a:r>
            <a:r>
              <a:rPr lang="en-US" altLang="en-US"/>
              <a:t>ą</a:t>
            </a:r>
            <a:r>
              <a:rPr lang="en-US" altLang="pl-PL"/>
              <a:t> szczeg</a:t>
            </a:r>
            <a:r>
              <a:rPr lang="en-US" altLang="en-US"/>
              <a:t>ó</a:t>
            </a:r>
            <a:r>
              <a:rPr lang="en-US" altLang="pl-PL"/>
              <a:t>lnie cenne w przypadku, gdy pacjent poddany jest rehabilitacji b</a:t>
            </a:r>
            <a:r>
              <a:rPr lang="en-US" altLang="en-US"/>
              <a:t>ą</a:t>
            </a:r>
            <a:r>
              <a:rPr lang="en-US" altLang="pl-PL"/>
              <a:t>d</a:t>
            </a:r>
            <a:r>
              <a:rPr lang="en-US" altLang="en-US"/>
              <a:t>ź</a:t>
            </a:r>
            <a:r>
              <a:rPr lang="en-US" altLang="pl-PL"/>
              <a:t> fizjoterapii, aby odbudowa</a:t>
            </a:r>
            <a:r>
              <a:rPr lang="en-US" altLang="en-US"/>
              <a:t>ć</a:t>
            </a:r>
            <a:r>
              <a:rPr lang="en-US" altLang="pl-PL"/>
              <a:t> mi</a:t>
            </a:r>
            <a:r>
              <a:rPr lang="en-US" altLang="en-US"/>
              <a:t>ęś</a:t>
            </a:r>
            <a:r>
              <a:rPr lang="en-US" altLang="pl-PL"/>
              <a:t>nie w kontuzjowanej ko</a:t>
            </a:r>
            <a:r>
              <a:rPr lang="en-US" altLang="en-US"/>
              <a:t>ń</a:t>
            </a:r>
            <a:r>
              <a:rPr lang="en-US" altLang="pl-PL"/>
              <a:t>czynie.</a:t>
            </a:r>
          </a:p>
        </p:txBody>
      </p:sp>
      <p:pic>
        <p:nvPicPr>
          <p:cNvPr id="3" name="Symbol zastępczy zawartości 2" descr="4"/>
          <p:cNvPicPr>
            <a:picLocks noGrp="1" noChangeAspect="1"/>
          </p:cNvPicPr>
          <p:nvPr>
            <p:ph idx="1"/>
          </p:nvPr>
        </p:nvPicPr>
        <p:blipFill>
          <a:blip r:embed="rId2"/>
          <a:stretch>
            <a:fillRect/>
          </a:stretch>
        </p:blipFill>
        <p:spPr>
          <a:xfrm>
            <a:off x="1979930" y="260985"/>
            <a:ext cx="4975225" cy="241427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395605" y="2853055"/>
            <a:ext cx="8305800" cy="2468245"/>
          </a:xfrm>
          <a:prstGeom prst="rect">
            <a:avLst/>
          </a:prstGeom>
          <a:noFill/>
        </p:spPr>
        <p:txBody>
          <a:bodyPr wrap="square" rtlCol="0">
            <a:noAutofit/>
          </a:bodyPr>
          <a:lstStyle/>
          <a:p>
            <a:pPr marL="285750" indent="-285750">
              <a:buFont typeface="Arial" panose="020B0604020202020204" pitchFamily="34" charset="0"/>
              <a:buChar char="•"/>
            </a:pPr>
            <a:r>
              <a:rPr lang="pl-PL" sz="2800" dirty="0">
                <a:sym typeface="+mn-ea"/>
              </a:rPr>
              <a:t>Wskazuje opór ciała ze względu na zastosowaną częstotliwość w odpowiednim segmencie ciała. Może służyć jako odniesienie do badań naukowych poprzez wyznaczenie wskaźników oporności, takich jak np. zmiana stanu zdrowia pacjenta.</a:t>
            </a:r>
            <a:endParaRPr lang="pl-PL" sz="2800" dirty="0"/>
          </a:p>
          <a:p>
            <a:pPr marL="285750" indent="-285750">
              <a:buFont typeface="Arial" panose="020B0604020202020204" pitchFamily="34" charset="0"/>
              <a:buChar char="•"/>
            </a:pPr>
            <a:r>
              <a:rPr lang="pl-PL" sz="2800" b="1" dirty="0">
                <a:sym typeface="+mn-ea"/>
              </a:rPr>
              <a:t>Wskaźnik impedancji może być podwyższony w przypadku odwodnienia oraz dużej zawartości tkanki tłuszczowej</a:t>
            </a:r>
            <a:r>
              <a:rPr lang="pl-PL" sz="2800" dirty="0">
                <a:sym typeface="+mn-ea"/>
              </a:rPr>
              <a:t>.</a:t>
            </a:r>
            <a:endParaRPr lang="en-US" altLang="pl-PL" sz="2800"/>
          </a:p>
        </p:txBody>
      </p:sp>
      <p:pic>
        <p:nvPicPr>
          <p:cNvPr id="4" name="Symbol zastępczy zawartości 3" descr="4"/>
          <p:cNvPicPr>
            <a:picLocks noGrp="1" noChangeAspect="1"/>
          </p:cNvPicPr>
          <p:nvPr>
            <p:ph idx="1"/>
          </p:nvPr>
        </p:nvPicPr>
        <p:blipFill>
          <a:blip r:embed="rId2"/>
          <a:stretch>
            <a:fillRect/>
          </a:stretch>
        </p:blipFill>
        <p:spPr>
          <a:xfrm>
            <a:off x="2776220" y="260350"/>
            <a:ext cx="3135630" cy="214757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Wprowadzenie nowego pacjenta - pomiar z użyciem oprogramowania</a:t>
            </a:r>
          </a:p>
        </p:txBody>
      </p:sp>
      <p:pic>
        <p:nvPicPr>
          <p:cNvPr id="5" name="Symbol zastępczy zawartości 4" descr="11"/>
          <p:cNvPicPr>
            <a:picLocks noGrp="1" noChangeAspect="1"/>
          </p:cNvPicPr>
          <p:nvPr>
            <p:ph idx="1"/>
          </p:nvPr>
        </p:nvPicPr>
        <p:blipFill>
          <a:blip r:embed="rId2"/>
          <a:stretch>
            <a:fillRect/>
          </a:stretch>
        </p:blipFill>
        <p:spPr>
          <a:xfrm>
            <a:off x="467360" y="1600200"/>
            <a:ext cx="8208645" cy="452628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2382"/>
            <a:ext cx="8229600" cy="1143000"/>
          </a:xfrm>
        </p:spPr>
        <p:txBody>
          <a:bodyPr>
            <a:normAutofit/>
          </a:bodyPr>
          <a:lstStyle/>
          <a:p>
            <a:r>
              <a:rPr lang="pl-PL" dirty="0"/>
              <a:t>Dodawanie Informacji o Centrum</a:t>
            </a:r>
          </a:p>
        </p:txBody>
      </p:sp>
      <p:sp>
        <p:nvSpPr>
          <p:cNvPr id="7" name="Symbol zastępczy zawartości 6"/>
          <p:cNvSpPr>
            <a:spLocks noGrp="1"/>
          </p:cNvSpPr>
          <p:nvPr>
            <p:ph idx="1"/>
          </p:nvPr>
        </p:nvSpPr>
        <p:spPr>
          <a:xfrm>
            <a:off x="467360" y="3581400"/>
            <a:ext cx="8229600" cy="2728595"/>
          </a:xfrm>
        </p:spPr>
        <p:txBody>
          <a:bodyPr>
            <a:normAutofit fontScale="50000" lnSpcReduction="20000"/>
          </a:bodyPr>
          <a:lstStyle/>
          <a:p>
            <a:r>
              <a:rPr lang="en-US" altLang="pl-PL" sz="3600"/>
              <a:t>Na ekranie „Informacji o centrum” mo</a:t>
            </a:r>
            <a:r>
              <a:rPr lang="en-US" altLang="en-US" sz="3600"/>
              <a:t>ż</a:t>
            </a:r>
            <a:r>
              <a:rPr lang="en-US" altLang="pl-PL" sz="3600"/>
              <a:t>esz wprowadzi</a:t>
            </a:r>
            <a:r>
              <a:rPr lang="en-US" altLang="en-US" sz="3600"/>
              <a:t>ć</a:t>
            </a:r>
            <a:r>
              <a:rPr lang="en-US" altLang="pl-PL" sz="3600"/>
              <a:t> nowe has</a:t>
            </a:r>
            <a:r>
              <a:rPr lang="en-US" altLang="en-US" sz="3600"/>
              <a:t>ł</a:t>
            </a:r>
            <a:r>
              <a:rPr lang="en-US" altLang="pl-PL" sz="3600"/>
              <a:t>o, nazw</a:t>
            </a:r>
            <a:r>
              <a:rPr lang="en-US" altLang="en-US" sz="3600"/>
              <a:t>ę</a:t>
            </a:r>
            <a:r>
              <a:rPr lang="en-US" altLang="pl-PL" sz="3600"/>
              <a:t> centrum, adres centrum, numer telefonu, adres e-mail i logo. </a:t>
            </a:r>
          </a:p>
          <a:p>
            <a:r>
              <a:rPr lang="en-US" altLang="pl-PL" sz="3600"/>
              <a:t>Nie mo</a:t>
            </a:r>
            <a:r>
              <a:rPr lang="en-US" altLang="en-US" sz="3600"/>
              <a:t>ż</a:t>
            </a:r>
            <a:r>
              <a:rPr lang="en-US" altLang="pl-PL" sz="3600"/>
              <a:t>na zmieni</a:t>
            </a:r>
            <a:r>
              <a:rPr lang="en-US" altLang="en-US" sz="3600"/>
              <a:t>ć</a:t>
            </a:r>
            <a:r>
              <a:rPr lang="en-US" altLang="pl-PL" sz="3600"/>
              <a:t> ID. </a:t>
            </a:r>
          </a:p>
          <a:p>
            <a:r>
              <a:rPr lang="en-US" altLang="pl-PL" sz="3600"/>
              <a:t>Adres e-mail mo</a:t>
            </a:r>
            <a:r>
              <a:rPr lang="en-US" altLang="en-US" sz="3600"/>
              <a:t>ż</a:t>
            </a:r>
            <a:r>
              <a:rPr lang="en-US" altLang="pl-PL" sz="3600"/>
              <a:t>na prze</a:t>
            </a:r>
            <a:r>
              <a:rPr lang="en-US" altLang="en-US" sz="3600"/>
              <a:t>łą</a:t>
            </a:r>
            <a:r>
              <a:rPr lang="en-US" altLang="pl-PL" sz="3600"/>
              <a:t>czy</a:t>
            </a:r>
            <a:r>
              <a:rPr lang="en-US" altLang="en-US" sz="3600"/>
              <a:t>ć</a:t>
            </a:r>
            <a:r>
              <a:rPr lang="en-US" altLang="pl-PL" sz="3600"/>
              <a:t> na inny adres e-mail, kt</a:t>
            </a:r>
            <a:r>
              <a:rPr lang="en-US" altLang="en-US" sz="3600"/>
              <a:t>ó</a:t>
            </a:r>
            <a:r>
              <a:rPr lang="en-US" altLang="pl-PL" sz="3600"/>
              <a:t>rego u</a:t>
            </a:r>
            <a:r>
              <a:rPr lang="en-US" altLang="en-US" sz="3600"/>
              <a:t>ż</a:t>
            </a:r>
            <a:r>
              <a:rPr lang="en-US" altLang="pl-PL" sz="3600"/>
              <a:t>ywasz. Tw</a:t>
            </a:r>
            <a:r>
              <a:rPr lang="en-US" altLang="en-US" sz="3600"/>
              <a:t>ó</a:t>
            </a:r>
            <a:r>
              <a:rPr lang="en-US" altLang="pl-PL" sz="3600"/>
              <a:t>j adres e-mail mo</a:t>
            </a:r>
            <a:r>
              <a:rPr lang="en-US" altLang="en-US" sz="3600"/>
              <a:t>ż</a:t>
            </a:r>
            <a:r>
              <a:rPr lang="en-US" altLang="pl-PL" sz="3600"/>
              <a:t>e zosta</a:t>
            </a:r>
            <a:r>
              <a:rPr lang="en-US" altLang="en-US" sz="3600"/>
              <a:t>ć</a:t>
            </a:r>
            <a:r>
              <a:rPr lang="en-US" altLang="pl-PL" sz="3600"/>
              <a:t> wykorzystany do odzyskania zapomnianego ID lub has</a:t>
            </a:r>
            <a:r>
              <a:rPr lang="en-US" altLang="en-US" sz="3600"/>
              <a:t>ł</a:t>
            </a:r>
            <a:r>
              <a:rPr lang="en-US" altLang="pl-PL" sz="3600"/>
              <a:t>a centrum. Upewnij si</a:t>
            </a:r>
            <a:r>
              <a:rPr lang="en-US" altLang="en-US" sz="3600"/>
              <a:t>ę</a:t>
            </a:r>
            <a:r>
              <a:rPr lang="en-US" altLang="pl-PL" sz="3600"/>
              <a:t>, </a:t>
            </a:r>
            <a:r>
              <a:rPr lang="en-US" altLang="en-US" sz="3600"/>
              <a:t>ż</a:t>
            </a:r>
            <a:r>
              <a:rPr lang="en-US" altLang="pl-PL" sz="3600"/>
              <a:t>e poda</a:t>
            </a:r>
            <a:r>
              <a:rPr lang="en-US" altLang="en-US" sz="3600"/>
              <a:t>ł</a:t>
            </a:r>
            <a:r>
              <a:rPr lang="en-US" altLang="pl-PL" sz="3600"/>
              <a:t>e</a:t>
            </a:r>
            <a:r>
              <a:rPr lang="en-US" altLang="en-US" sz="3600"/>
              <a:t>ś</a:t>
            </a:r>
            <a:r>
              <a:rPr lang="en-US" altLang="pl-PL" sz="3600"/>
              <a:t> prawid</a:t>
            </a:r>
            <a:r>
              <a:rPr lang="en-US" altLang="en-US" sz="3600"/>
              <a:t>ł</a:t>
            </a:r>
            <a:r>
              <a:rPr lang="en-US" altLang="pl-PL" sz="3600"/>
              <a:t>owy adres e-mail. </a:t>
            </a:r>
          </a:p>
          <a:p>
            <a:r>
              <a:rPr lang="en-US" altLang="pl-PL" sz="3600"/>
              <a:t>Nie mo</a:t>
            </a:r>
            <a:r>
              <a:rPr lang="en-US" altLang="en-US" sz="3600"/>
              <a:t>ż</a:t>
            </a:r>
            <a:r>
              <a:rPr lang="en-US" altLang="pl-PL" sz="3600"/>
              <a:t>esz wycofa</a:t>
            </a:r>
            <a:r>
              <a:rPr lang="en-US" altLang="en-US" sz="3600"/>
              <a:t>ć</a:t>
            </a:r>
            <a:r>
              <a:rPr lang="en-US" altLang="pl-PL" sz="3600"/>
              <a:t> konta centralnego w ramach tego programu. Je</a:t>
            </a:r>
            <a:r>
              <a:rPr lang="en-US" altLang="en-US" sz="3600"/>
              <a:t>ś</a:t>
            </a:r>
            <a:r>
              <a:rPr lang="en-US" altLang="pl-PL" sz="3600"/>
              <a:t>li usuniesz program, dane konta i informacje o pacjencie zostan</a:t>
            </a:r>
            <a:r>
              <a:rPr lang="en-US" altLang="en-US" sz="3600"/>
              <a:t>ą</a:t>
            </a:r>
            <a:r>
              <a:rPr lang="en-US" altLang="pl-PL" sz="3600"/>
              <a:t> automatycznie usuni</a:t>
            </a:r>
            <a:r>
              <a:rPr lang="en-US" altLang="en-US" sz="3600"/>
              <a:t>ę</a:t>
            </a:r>
            <a:r>
              <a:rPr lang="en-US" altLang="pl-PL" sz="3600"/>
              <a:t>te.</a:t>
            </a:r>
          </a:p>
        </p:txBody>
      </p:sp>
      <p:pic>
        <p:nvPicPr>
          <p:cNvPr id="8" name="Obraz 7" descr="11"/>
          <p:cNvPicPr>
            <a:picLocks noChangeAspect="1"/>
          </p:cNvPicPr>
          <p:nvPr/>
        </p:nvPicPr>
        <p:blipFill>
          <a:blip r:embed="rId2"/>
          <a:stretch>
            <a:fillRect/>
          </a:stretch>
        </p:blipFill>
        <p:spPr>
          <a:xfrm>
            <a:off x="539115" y="981075"/>
            <a:ext cx="8309610" cy="24574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Dodawanie Informacji o Centrum</a:t>
            </a:r>
          </a:p>
        </p:txBody>
      </p:sp>
      <p:pic>
        <p:nvPicPr>
          <p:cNvPr id="5" name="Symbol zastępczy zawartości 4" descr="12"/>
          <p:cNvPicPr>
            <a:picLocks noGrp="1" noChangeAspect="1"/>
          </p:cNvPicPr>
          <p:nvPr>
            <p:ph idx="1"/>
          </p:nvPr>
        </p:nvPicPr>
        <p:blipFill>
          <a:blip r:embed="rId2"/>
          <a:stretch>
            <a:fillRect/>
          </a:stretch>
        </p:blipFill>
        <p:spPr>
          <a:xfrm>
            <a:off x="457200" y="1268730"/>
            <a:ext cx="8229600" cy="4385945"/>
          </a:xfrm>
          <a:prstGeom prst="rect">
            <a:avLst/>
          </a:prstGeom>
        </p:spPr>
      </p:pic>
      <p:sp>
        <p:nvSpPr>
          <p:cNvPr id="6" name="Pole tekstowe 5"/>
          <p:cNvSpPr txBox="1"/>
          <p:nvPr/>
        </p:nvSpPr>
        <p:spPr>
          <a:xfrm>
            <a:off x="539750" y="5949315"/>
            <a:ext cx="8362315" cy="645160"/>
          </a:xfrm>
          <a:prstGeom prst="rect">
            <a:avLst/>
          </a:prstGeom>
          <a:noFill/>
        </p:spPr>
        <p:txBody>
          <a:bodyPr wrap="square" rtlCol="0">
            <a:spAutoFit/>
          </a:bodyPr>
          <a:lstStyle/>
          <a:p>
            <a:pPr algn="ctr"/>
            <a:r>
              <a:rPr lang="en-US" altLang="pl-PL"/>
              <a:t>Aby doda</a:t>
            </a:r>
            <a:r>
              <a:rPr lang="en-US" altLang="en-US"/>
              <a:t>ć</a:t>
            </a:r>
            <a:r>
              <a:rPr lang="en-US" altLang="pl-PL"/>
              <a:t> logo informacyjne centrum, wybierz plik typu JPG, JPGE, PNG, lub GIF, </a:t>
            </a:r>
          </a:p>
          <a:p>
            <a:pPr algn="ctr"/>
            <a:r>
              <a:rPr lang="en-US" altLang="pl-PL"/>
              <a:t>nie wi</a:t>
            </a:r>
            <a:r>
              <a:rPr lang="en-US" altLang="en-US"/>
              <a:t>ę</a:t>
            </a:r>
            <a:r>
              <a:rPr lang="en-US" altLang="pl-PL"/>
              <a:t>kszy ni</a:t>
            </a:r>
            <a:r>
              <a:rPr lang="en-US" altLang="en-US"/>
              <a:t>ż</a:t>
            </a:r>
            <a:r>
              <a:rPr lang="en-US" altLang="pl-PL"/>
              <a:t> 296x70</a:t>
            </a:r>
            <a:r>
              <a:rPr lang="pl-PL" altLang="en-US"/>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solidFill>
                  <a:schemeClr val="accent1">
                    <a:lumMod val="75000"/>
                  </a:schemeClr>
                </a:solidFill>
              </a:rPr>
              <a:t>Publikacja 2025 z wytycznymi </a:t>
            </a:r>
            <a:br>
              <a:rPr lang="pl-PL" sz="3200" dirty="0">
                <a:solidFill>
                  <a:schemeClr val="accent1">
                    <a:lumMod val="75000"/>
                  </a:schemeClr>
                </a:solidFill>
              </a:rPr>
            </a:br>
            <a:r>
              <a:rPr lang="pl-PL" sz="3200" dirty="0">
                <a:solidFill>
                  <a:schemeClr val="accent1">
                    <a:lumMod val="75000"/>
                  </a:schemeClr>
                </a:solidFill>
              </a:rPr>
              <a:t>dla analizatorów składu ciała</a:t>
            </a:r>
          </a:p>
        </p:txBody>
      </p:sp>
      <p:pic>
        <p:nvPicPr>
          <p:cNvPr id="6" name="Symbol zastępczy zawartości 5" descr="Zrzut ekranu (1833).png"/>
          <p:cNvPicPr>
            <a:picLocks noGrp="1" noChangeAspect="1"/>
          </p:cNvPicPr>
          <p:nvPr>
            <p:ph idx="1"/>
          </p:nvPr>
        </p:nvPicPr>
        <p:blipFill>
          <a:blip r:embed="rId2" cstate="print"/>
          <a:srcRect l="21376" t="19724" r="18692" b="21409"/>
          <a:stretch>
            <a:fillRect/>
          </a:stretch>
        </p:blipFill>
        <p:spPr>
          <a:xfrm>
            <a:off x="344936" y="1772816"/>
            <a:ext cx="8475536" cy="468052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3E843-2D00-7478-FEF0-10C7D841295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CB15722-979B-9648-ED25-B63E63C021AE}"/>
              </a:ext>
            </a:extLst>
          </p:cNvPr>
          <p:cNvSpPr>
            <a:spLocks noGrp="1"/>
          </p:cNvSpPr>
          <p:nvPr>
            <p:ph type="title"/>
          </p:nvPr>
        </p:nvSpPr>
        <p:spPr/>
        <p:txBody>
          <a:bodyPr>
            <a:normAutofit/>
          </a:bodyPr>
          <a:lstStyle/>
          <a:p>
            <a:r>
              <a:rPr lang="pl-PL" sz="3200" dirty="0">
                <a:solidFill>
                  <a:schemeClr val="accent1">
                    <a:lumMod val="75000"/>
                  </a:schemeClr>
                </a:solidFill>
              </a:rPr>
              <a:t>Kontekst wytycznych metodologicznych</a:t>
            </a:r>
          </a:p>
        </p:txBody>
      </p:sp>
      <p:sp>
        <p:nvSpPr>
          <p:cNvPr id="7" name="Rectangle 2">
            <a:extLst>
              <a:ext uri="{FF2B5EF4-FFF2-40B4-BE49-F238E27FC236}">
                <a16:creationId xmlns:a16="http://schemas.microsoft.com/office/drawing/2014/main" id="{D44F737F-2A0E-2AA7-9AB2-6F35299F7579}"/>
              </a:ext>
            </a:extLst>
          </p:cNvPr>
          <p:cNvSpPr>
            <a:spLocks noGrp="1" noChangeArrowheads="1"/>
          </p:cNvSpPr>
          <p:nvPr>
            <p:ph idx="1"/>
          </p:nvPr>
        </p:nvSpPr>
        <p:spPr bwMode="auto">
          <a:xfrm>
            <a:off x="601216" y="1818396"/>
            <a:ext cx="800323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Wytyczne uznają </a:t>
            </a:r>
            <a:r>
              <a:rPr kumimoji="0" lang="pl-PL" altLang="pl-PL" sz="1800" b="0" i="0" u="none" strike="noStrike" cap="none" normalizeH="0" baseline="0" dirty="0" err="1">
                <a:ln>
                  <a:noFill/>
                </a:ln>
                <a:solidFill>
                  <a:schemeClr val="tx1"/>
                </a:solidFill>
                <a:effectLst/>
                <a:latin typeface="Arial" panose="020B0604020202020204" pitchFamily="34" charset="0"/>
              </a:rPr>
              <a:t>bioimpedancję</a:t>
            </a:r>
            <a:r>
              <a:rPr kumimoji="0" lang="pl-PL" altLang="pl-PL" sz="1800" b="0" i="0" u="none" strike="noStrike" cap="none" normalizeH="0" baseline="0" dirty="0">
                <a:ln>
                  <a:noFill/>
                </a:ln>
                <a:solidFill>
                  <a:schemeClr val="tx1"/>
                </a:solidFill>
                <a:effectLst/>
                <a:latin typeface="Arial" panose="020B0604020202020204" pitchFamily="34" charset="0"/>
              </a:rPr>
              <a:t> elektryczną za użyteczne narzędzie kliniczne;</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Szczególnie rekomendowana:</a:t>
            </a:r>
          </a:p>
          <a:p>
            <a:pPr eaLnBrk="0" fontAlgn="base" hangingPunct="0">
              <a:spcBef>
                <a:spcPct val="0"/>
              </a:spcBef>
              <a:spcAft>
                <a:spcPct val="0"/>
              </a:spcAft>
            </a:pPr>
            <a:endParaRPr kumimoji="0" lang="pl-PL" altLang="pl-PL"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à"/>
              <a:tabLst/>
            </a:pPr>
            <a:r>
              <a:rPr kumimoji="0" lang="pl-PL" altLang="pl-PL" sz="1800" b="0" i="0" u="none" strike="noStrike" cap="none" normalizeH="0" baseline="0" dirty="0">
                <a:ln>
                  <a:noFill/>
                </a:ln>
                <a:solidFill>
                  <a:schemeClr val="tx1"/>
                </a:solidFill>
                <a:effectLst/>
                <a:latin typeface="Arial" panose="020B0604020202020204" pitchFamily="34" charset="0"/>
              </a:rPr>
              <a:t>wieloczęstotliwościowa </a:t>
            </a:r>
            <a:r>
              <a:rPr kumimoji="0" lang="pl-PL" altLang="pl-PL" sz="1800" b="0" i="0" u="none" strike="noStrike" cap="none" normalizeH="0" baseline="0" dirty="0" err="1">
                <a:ln>
                  <a:noFill/>
                </a:ln>
                <a:solidFill>
                  <a:schemeClr val="tx1"/>
                </a:solidFill>
                <a:effectLst/>
                <a:latin typeface="Arial" panose="020B0604020202020204" pitchFamily="34" charset="0"/>
              </a:rPr>
              <a:t>bioimpedancja</a:t>
            </a:r>
            <a:r>
              <a:rPr kumimoji="0" lang="pl-PL" altLang="pl-PL" sz="1800" b="0" i="0" u="none" strike="noStrike" cap="none" normalizeH="0" baseline="0" dirty="0">
                <a:ln>
                  <a:noFill/>
                </a:ln>
                <a:solidFill>
                  <a:schemeClr val="tx1"/>
                </a:solidFill>
                <a:effectLst/>
                <a:latin typeface="Arial" panose="020B0604020202020204" pitchFamily="34" charset="0"/>
              </a:rPr>
              <a:t> (MF-BIA)</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à"/>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l-PL" altLang="pl-PL" sz="1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a:t>
            </a:r>
            <a:r>
              <a:rPr kumimoji="0" lang="pl-PL" altLang="pl-PL" sz="1800" b="0" i="0" u="none" strike="noStrike" cap="none" normalizeH="0" baseline="0" dirty="0">
                <a:ln>
                  <a:noFill/>
                </a:ln>
                <a:solidFill>
                  <a:schemeClr val="tx1"/>
                </a:solidFill>
                <a:effectLst/>
                <a:latin typeface="Arial" panose="020B0604020202020204" pitchFamily="34" charset="0"/>
              </a:rPr>
              <a:t>standaryzowane warunki pomiarowe</a:t>
            </a:r>
          </a:p>
          <a:p>
            <a:pPr marL="0" marR="0" lvl="0" indent="0" algn="l" defTabSz="914400" rtl="0" eaLnBrk="0" fontAlgn="base" latinLnBrk="0" hangingPunct="0">
              <a:lnSpc>
                <a:spcPct val="100000"/>
              </a:lnSpc>
              <a:spcBef>
                <a:spcPct val="0"/>
              </a:spcBef>
              <a:spcAft>
                <a:spcPct val="0"/>
              </a:spcAft>
              <a:buClrTx/>
              <a:buSz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pl-PL" altLang="pl-PL" sz="1800" dirty="0">
                <a:latin typeface="Arial" panose="020B0604020202020204" pitchFamily="34" charset="0"/>
                <a:sym typeface="Wingdings" panose="05000000000000000000" pitchFamily="2" charset="2"/>
              </a:rPr>
              <a:t> </a:t>
            </a:r>
            <a:r>
              <a:rPr kumimoji="0" lang="pl-PL" altLang="pl-PL" sz="1800" b="0" i="0" u="none" strike="noStrike" cap="none" normalizeH="0" baseline="0" dirty="0">
                <a:ln>
                  <a:noFill/>
                </a:ln>
                <a:solidFill>
                  <a:schemeClr val="tx1"/>
                </a:solidFill>
                <a:effectLst/>
                <a:latin typeface="Arial" panose="020B0604020202020204" pitchFamily="34" charset="0"/>
              </a:rPr>
              <a:t>możliwość analizy segmentalnej</a:t>
            </a:r>
            <a:r>
              <a:rPr lang="pl-PL" altLang="pl-PL" sz="1800" dirty="0">
                <a:latin typeface="Arial" panose="020B0604020202020204" pitchFamily="34" charset="0"/>
              </a:rPr>
              <a:t>;</a:t>
            </a:r>
            <a:endParaRPr kumimoji="0" lang="pl-PL" altLang="pl-P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Podkreślenie znaczenia powtarzalności i monitorowania zmian w czasie.</a:t>
            </a:r>
          </a:p>
        </p:txBody>
      </p:sp>
    </p:spTree>
    <p:extLst>
      <p:ext uri="{BB962C8B-B14F-4D97-AF65-F5344CB8AC3E}">
        <p14:creationId xmlns:p14="http://schemas.microsoft.com/office/powerpoint/2010/main" val="3532031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646BB-B75F-C340-E247-D06B9B6F02D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8C7AFDF-C569-4337-1615-271AB0897387}"/>
              </a:ext>
            </a:extLst>
          </p:cNvPr>
          <p:cNvSpPr>
            <a:spLocks noGrp="1"/>
          </p:cNvSpPr>
          <p:nvPr>
            <p:ph type="title"/>
          </p:nvPr>
        </p:nvSpPr>
        <p:spPr/>
        <p:txBody>
          <a:bodyPr>
            <a:normAutofit/>
          </a:bodyPr>
          <a:lstStyle/>
          <a:p>
            <a:r>
              <a:rPr lang="pl-PL" sz="3200" dirty="0" err="1">
                <a:solidFill>
                  <a:schemeClr val="accent1">
                    <a:lumMod val="75000"/>
                  </a:schemeClr>
                </a:solidFill>
              </a:rPr>
              <a:t>Accuniq</a:t>
            </a:r>
            <a:r>
              <a:rPr lang="pl-PL" sz="3200" dirty="0">
                <a:solidFill>
                  <a:schemeClr val="accent1">
                    <a:lumMod val="75000"/>
                  </a:schemeClr>
                </a:solidFill>
              </a:rPr>
              <a:t> BC380 – zgodność metody z wytycznymi</a:t>
            </a:r>
          </a:p>
        </p:txBody>
      </p:sp>
      <p:sp>
        <p:nvSpPr>
          <p:cNvPr id="7" name="Rectangle 2">
            <a:extLst>
              <a:ext uri="{FF2B5EF4-FFF2-40B4-BE49-F238E27FC236}">
                <a16:creationId xmlns:a16="http://schemas.microsoft.com/office/drawing/2014/main" id="{6C4410C6-7B8D-AB73-4D56-5431B34334B5}"/>
              </a:ext>
            </a:extLst>
          </p:cNvPr>
          <p:cNvSpPr>
            <a:spLocks noGrp="1" noChangeArrowheads="1"/>
          </p:cNvSpPr>
          <p:nvPr>
            <p:ph idx="1"/>
          </p:nvPr>
        </p:nvSpPr>
        <p:spPr bwMode="auto">
          <a:xfrm>
            <a:off x="570384" y="1628800"/>
            <a:ext cx="800323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BC380 wykorzystuje wieloczęstotliwościową </a:t>
            </a:r>
            <a:r>
              <a:rPr kumimoji="0" lang="pl-PL" altLang="pl-PL" sz="1800" b="0" i="0" u="none" strike="noStrike" cap="none" normalizeH="0" baseline="0" dirty="0" err="1">
                <a:ln>
                  <a:noFill/>
                </a:ln>
                <a:solidFill>
                  <a:schemeClr val="tx1"/>
                </a:solidFill>
                <a:effectLst/>
                <a:latin typeface="Arial" panose="020B0604020202020204" pitchFamily="34" charset="0"/>
              </a:rPr>
              <a:t>bioimpedancję</a:t>
            </a:r>
            <a:r>
              <a:rPr kumimoji="0" lang="pl-PL" altLang="pl-PL" sz="1800" b="0" i="0" u="none" strike="noStrike" cap="none" normalizeH="0" baseline="0" dirty="0">
                <a:ln>
                  <a:noFill/>
                </a:ln>
                <a:solidFill>
                  <a:schemeClr val="tx1"/>
                </a:solidFill>
                <a:effectLst/>
                <a:latin typeface="Arial" panose="020B0604020202020204" pitchFamily="34" charset="0"/>
              </a:rPr>
              <a:t> (MF-BIA);</a:t>
            </a:r>
          </a:p>
          <a:p>
            <a:pPr eaLnBrk="0" fontAlgn="base" hangingPunct="0">
              <a:spcBef>
                <a:spcPct val="0"/>
              </a:spcBef>
              <a:spcAft>
                <a:spcPct val="0"/>
              </a:spcAft>
            </a:pPr>
            <a:endParaRPr kumimoji="0" lang="pl-PL" altLang="pl-PL"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Metoda zgodna z rekomendacjami dla:</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oceny składu ciała</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monitorowania zmian metabolicznych i funkcjonalnych;</a:t>
            </a:r>
          </a:p>
          <a:p>
            <a:pPr marL="0" indent="0" eaLnBrk="0" fontAlgn="base" hangingPunct="0">
              <a:spcBef>
                <a:spcPct val="0"/>
              </a:spcBef>
              <a:spcAft>
                <a:spcPct val="0"/>
              </a:spcAft>
              <a:buNone/>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Uznawana w literaturze jako kompromis między dostępnością a jakością danych.</a:t>
            </a:r>
          </a:p>
        </p:txBody>
      </p:sp>
    </p:spTree>
    <p:extLst>
      <p:ext uri="{BB962C8B-B14F-4D97-AF65-F5344CB8AC3E}">
        <p14:creationId xmlns:p14="http://schemas.microsoft.com/office/powerpoint/2010/main" val="10925789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85D0-915A-87EC-9DD8-0ACE3AB8396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D97BD92-DE3E-1C30-8A60-42E0DAE25E60}"/>
              </a:ext>
            </a:extLst>
          </p:cNvPr>
          <p:cNvSpPr>
            <a:spLocks noGrp="1"/>
          </p:cNvSpPr>
          <p:nvPr>
            <p:ph type="title"/>
          </p:nvPr>
        </p:nvSpPr>
        <p:spPr/>
        <p:txBody>
          <a:bodyPr>
            <a:normAutofit/>
          </a:bodyPr>
          <a:lstStyle/>
          <a:p>
            <a:r>
              <a:rPr lang="pl-PL" sz="3200" dirty="0">
                <a:solidFill>
                  <a:schemeClr val="accent1">
                    <a:lumMod val="75000"/>
                  </a:schemeClr>
                </a:solidFill>
              </a:rPr>
              <a:t>Standaryzacja i powtarzalność pomiarów</a:t>
            </a:r>
          </a:p>
        </p:txBody>
      </p:sp>
      <p:sp>
        <p:nvSpPr>
          <p:cNvPr id="7" name="Rectangle 2">
            <a:extLst>
              <a:ext uri="{FF2B5EF4-FFF2-40B4-BE49-F238E27FC236}">
                <a16:creationId xmlns:a16="http://schemas.microsoft.com/office/drawing/2014/main" id="{311EC757-AC15-7F18-DE70-7A1B13E46931}"/>
              </a:ext>
            </a:extLst>
          </p:cNvPr>
          <p:cNvSpPr>
            <a:spLocks noGrp="1" noChangeArrowheads="1"/>
          </p:cNvSpPr>
          <p:nvPr>
            <p:ph idx="1"/>
          </p:nvPr>
        </p:nvSpPr>
        <p:spPr bwMode="auto">
          <a:xfrm>
            <a:off x="570384" y="1767301"/>
            <a:ext cx="800323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Pozycja stojąca – szybki, powtarzalny protokół;</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Stałe punkty kontaktu elektrod;</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Krótki czas pomiaru → mniejsza zmienność warunków;</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Zgodność z kluczowym założeniem wytycznych: porównywalność pomiarów w czasie.</a:t>
            </a:r>
          </a:p>
        </p:txBody>
      </p:sp>
    </p:spTree>
    <p:extLst>
      <p:ext uri="{BB962C8B-B14F-4D97-AF65-F5344CB8AC3E}">
        <p14:creationId xmlns:p14="http://schemas.microsoft.com/office/powerpoint/2010/main" val="3486014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911A-B0DA-2A68-4267-871C3C86625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F13156F-E8BA-C753-A9DA-527692429281}"/>
              </a:ext>
            </a:extLst>
          </p:cNvPr>
          <p:cNvSpPr>
            <a:spLocks noGrp="1"/>
          </p:cNvSpPr>
          <p:nvPr>
            <p:ph type="title"/>
          </p:nvPr>
        </p:nvSpPr>
        <p:spPr/>
        <p:txBody>
          <a:bodyPr>
            <a:normAutofit/>
          </a:bodyPr>
          <a:lstStyle/>
          <a:p>
            <a:r>
              <a:rPr lang="pl-PL" sz="3200" dirty="0">
                <a:solidFill>
                  <a:schemeClr val="accent1">
                    <a:lumMod val="75000"/>
                  </a:schemeClr>
                </a:solidFill>
              </a:rPr>
              <a:t>Segmentalna analiza składu ciała</a:t>
            </a:r>
          </a:p>
        </p:txBody>
      </p:sp>
      <p:sp>
        <p:nvSpPr>
          <p:cNvPr id="7" name="Rectangle 2">
            <a:extLst>
              <a:ext uri="{FF2B5EF4-FFF2-40B4-BE49-F238E27FC236}">
                <a16:creationId xmlns:a16="http://schemas.microsoft.com/office/drawing/2014/main" id="{4F095928-F6BA-7032-A174-8FBE006C3BB6}"/>
              </a:ext>
            </a:extLst>
          </p:cNvPr>
          <p:cNvSpPr>
            <a:spLocks noGrp="1" noChangeArrowheads="1"/>
          </p:cNvSpPr>
          <p:nvPr>
            <p:ph idx="1"/>
          </p:nvPr>
        </p:nvSpPr>
        <p:spPr bwMode="auto">
          <a:xfrm>
            <a:off x="570384" y="1351805"/>
            <a:ext cx="800323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BC380 umożliwia analizę segmentalną:</a:t>
            </a:r>
          </a:p>
          <a:p>
            <a:pPr marL="0" indent="0" eaLnBrk="0" fontAlgn="base" hangingPunct="0">
              <a:spcBef>
                <a:spcPct val="0"/>
              </a:spcBef>
              <a:spcAft>
                <a:spcPct val="0"/>
              </a:spcAft>
              <a:buNone/>
            </a:pPr>
            <a:r>
              <a:rPr kumimoji="0" lang="pl-PL" altLang="pl-PL" sz="1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a:t>
            </a:r>
            <a:r>
              <a:rPr kumimoji="0" lang="pl-PL" altLang="pl-PL" sz="1800" b="0" i="0" u="none" strike="noStrike" cap="none" normalizeH="0" baseline="0" dirty="0">
                <a:ln>
                  <a:noFill/>
                </a:ln>
                <a:solidFill>
                  <a:schemeClr val="tx1"/>
                </a:solidFill>
                <a:effectLst/>
                <a:latin typeface="Arial" panose="020B0604020202020204" pitchFamily="34" charset="0"/>
              </a:rPr>
              <a:t>kończyny górne</a:t>
            </a:r>
          </a:p>
          <a:p>
            <a:pPr marL="0" indent="0" eaLnBrk="0" fontAlgn="base" hangingPunct="0">
              <a:spcBef>
                <a:spcPct val="0"/>
              </a:spcBef>
              <a:spcAft>
                <a:spcPct val="0"/>
              </a:spcAft>
              <a:buNone/>
            </a:pPr>
            <a:r>
              <a:rPr kumimoji="0" lang="pl-PL" altLang="pl-PL" sz="1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a:t>
            </a:r>
            <a:r>
              <a:rPr kumimoji="0" lang="pl-PL" altLang="pl-PL" sz="1800" b="0" i="0" u="none" strike="noStrike" cap="none" normalizeH="0" baseline="0" dirty="0">
                <a:ln>
                  <a:noFill/>
                </a:ln>
                <a:solidFill>
                  <a:schemeClr val="tx1"/>
                </a:solidFill>
                <a:effectLst/>
                <a:latin typeface="Arial" panose="020B0604020202020204" pitchFamily="34" charset="0"/>
              </a:rPr>
              <a:t>kończyny dolne</a:t>
            </a:r>
          </a:p>
          <a:p>
            <a:pPr marL="0" indent="0" eaLnBrk="0" fontAlgn="base" hangingPunct="0">
              <a:spcBef>
                <a:spcPct val="0"/>
              </a:spcBef>
              <a:spcAft>
                <a:spcPct val="0"/>
              </a:spcAft>
              <a:buNone/>
            </a:pPr>
            <a:r>
              <a:rPr kumimoji="0" lang="pl-PL" altLang="pl-PL" sz="1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t</a:t>
            </a:r>
            <a:r>
              <a:rPr kumimoji="0" lang="pl-PL" altLang="pl-PL" sz="1800" b="0" i="0" u="none" strike="noStrike" cap="none" normalizeH="0" baseline="0" dirty="0">
                <a:ln>
                  <a:noFill/>
                </a:ln>
                <a:solidFill>
                  <a:schemeClr val="tx1"/>
                </a:solidFill>
                <a:effectLst/>
                <a:latin typeface="Arial" panose="020B0604020202020204" pitchFamily="34" charset="0"/>
              </a:rPr>
              <a:t>ułów;</a:t>
            </a:r>
          </a:p>
          <a:p>
            <a:pPr eaLnBrk="0" fontAlgn="base" hangingPunct="0">
              <a:spcBef>
                <a:spcPct val="0"/>
              </a:spcBef>
              <a:spcAft>
                <a:spcPct val="0"/>
              </a:spcAft>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Zgodne z wytycznymi podkreślającymi znaczenie dystrybucji masy mięśniowej;</a:t>
            </a:r>
          </a:p>
          <a:p>
            <a:pPr eaLnBrk="0" fontAlgn="base" hangingPunct="0">
              <a:spcBef>
                <a:spcPct val="0"/>
              </a:spcBef>
              <a:spcAft>
                <a:spcPct val="0"/>
              </a:spcAft>
            </a:pPr>
            <a:endParaRPr kumimoji="0" lang="pl-PL" altLang="pl-PL"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Szczególnie przydatne w:</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monitorowaniu </a:t>
            </a:r>
            <a:r>
              <a:rPr kumimoji="0" lang="pl-PL" altLang="pl-PL" sz="1800" b="0" i="0" u="none" strike="noStrike" cap="none" normalizeH="0" baseline="0" dirty="0" err="1">
                <a:ln>
                  <a:noFill/>
                </a:ln>
                <a:solidFill>
                  <a:schemeClr val="tx1"/>
                </a:solidFill>
                <a:effectLst/>
                <a:latin typeface="Arial" panose="020B0604020202020204" pitchFamily="34" charset="0"/>
              </a:rPr>
              <a:t>sarkopenii</a:t>
            </a:r>
            <a:endParaRPr kumimoji="0" lang="pl-PL" altLang="pl-PL"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ocenie efektów treningu lub rehabilitacji.</a:t>
            </a:r>
          </a:p>
        </p:txBody>
      </p:sp>
    </p:spTree>
    <p:extLst>
      <p:ext uri="{BB962C8B-B14F-4D97-AF65-F5344CB8AC3E}">
        <p14:creationId xmlns:p14="http://schemas.microsoft.com/office/powerpoint/2010/main" val="296441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Certyfikaty i zgodność z regulacjami UE</a:t>
            </a:r>
          </a:p>
        </p:txBody>
      </p:sp>
      <p:sp>
        <p:nvSpPr>
          <p:cNvPr id="3" name="Symbol zastępczy zawartości 2"/>
          <p:cNvSpPr>
            <a:spLocks noGrp="1"/>
          </p:cNvSpPr>
          <p:nvPr>
            <p:ph idx="1"/>
          </p:nvPr>
        </p:nvSpPr>
        <p:spPr/>
        <p:txBody>
          <a:bodyPr>
            <a:normAutofit/>
          </a:bodyPr>
          <a:lstStyle/>
          <a:p>
            <a:pPr>
              <a:spcBef>
                <a:spcPts val="600"/>
              </a:spcBef>
              <a:buFont typeface="Wingdings" panose="05000000000000000000" pitchFamily="2" charset="2"/>
              <a:buChar char="ü"/>
            </a:pPr>
            <a:r>
              <a:rPr lang="pl-PL" sz="1600" b="1" dirty="0"/>
              <a:t>zgodność z dyrektywą 93/42/EEC </a:t>
            </a:r>
            <a:r>
              <a:rPr lang="pl-PL" sz="1600" b="1" dirty="0" err="1"/>
              <a:t>Annex</a:t>
            </a:r>
            <a:r>
              <a:rPr lang="pl-PL" sz="1600" b="1" dirty="0"/>
              <a:t> V</a:t>
            </a:r>
            <a:r>
              <a:rPr lang="pl-PL" sz="1600" dirty="0"/>
              <a:t> - wyrób spełnia wymagania bezpieczeństwa dotyczące sprzętu medycznego;</a:t>
            </a:r>
          </a:p>
          <a:p>
            <a:pPr>
              <a:spcBef>
                <a:spcPts val="600"/>
              </a:spcBef>
              <a:buFont typeface="Wingdings" panose="05000000000000000000" pitchFamily="2" charset="2"/>
              <a:buChar char="ü"/>
            </a:pPr>
            <a:r>
              <a:rPr lang="pl-PL" sz="1600" b="1" dirty="0" err="1"/>
              <a:t>Certificate</a:t>
            </a:r>
            <a:r>
              <a:rPr lang="pl-PL" sz="1600" b="1" dirty="0"/>
              <a:t> no.: DD 60146555 0001 </a:t>
            </a:r>
            <a:r>
              <a:rPr lang="pl-PL" sz="1600" dirty="0"/>
              <a:t>- unikalny numer certyfikatu potwierdzającego zgodność z MDR; </a:t>
            </a:r>
            <a:r>
              <a:rPr lang="pl-PL" sz="1600" b="1" dirty="0"/>
              <a:t>MDR (Medical Device </a:t>
            </a:r>
            <a:r>
              <a:rPr lang="pl-PL" sz="1600" b="1" dirty="0" err="1"/>
              <a:t>Regulation</a:t>
            </a:r>
            <a:r>
              <a:rPr lang="pl-PL" sz="1600" b="1" dirty="0"/>
              <a:t>) </a:t>
            </a:r>
            <a:r>
              <a:rPr lang="pl-PL" sz="1600" dirty="0"/>
              <a:t>czyli Rozporządzenie o Wyrobach Medycznych - to zestaw przepisów UE określających standardy bezpieczeństwa i skuteczności dla wyrobów medycznych wprowadzanych na rynek europejski;</a:t>
            </a:r>
          </a:p>
          <a:p>
            <a:pPr>
              <a:spcBef>
                <a:spcPts val="600"/>
              </a:spcBef>
              <a:buFont typeface="Wingdings" panose="05000000000000000000" pitchFamily="2" charset="2"/>
              <a:buChar char="ü"/>
            </a:pPr>
            <a:r>
              <a:rPr lang="pl-PL" sz="1600" dirty="0"/>
              <a:t>8805116000119YC – to unikalny kod identyfikacyjny urządzenia (UDI – </a:t>
            </a:r>
            <a:r>
              <a:rPr lang="pl-PL" sz="1600" b="1" dirty="0" err="1"/>
              <a:t>Unique</a:t>
            </a:r>
            <a:r>
              <a:rPr lang="pl-PL" sz="1600" b="1" dirty="0"/>
              <a:t> Device </a:t>
            </a:r>
            <a:r>
              <a:rPr lang="pl-PL" sz="1600" b="1" dirty="0" err="1"/>
              <a:t>Identification</a:t>
            </a:r>
            <a:r>
              <a:rPr lang="pl-PL" sz="1600" b="1" dirty="0"/>
              <a:t>) - </a:t>
            </a:r>
            <a:r>
              <a:rPr lang="pl-PL" sz="1600" dirty="0"/>
              <a:t>umożliwia śledzenie i identyfikację urządzenia medycznego w systemie UDI Unii Europejskiej;</a:t>
            </a:r>
          </a:p>
          <a:p>
            <a:pPr>
              <a:spcBef>
                <a:spcPts val="600"/>
              </a:spcBef>
              <a:buFont typeface="Wingdings" panose="05000000000000000000" pitchFamily="2" charset="2"/>
              <a:buChar char="ü"/>
            </a:pPr>
            <a:r>
              <a:rPr lang="pl-PL" sz="1600" b="1" dirty="0"/>
              <a:t>NB 0197</a:t>
            </a:r>
            <a:r>
              <a:rPr lang="pl-PL" sz="1600" dirty="0"/>
              <a:t> oznacza numer jednostki notyfikowanej (</a:t>
            </a:r>
            <a:r>
              <a:rPr lang="pl-PL" sz="1600" b="1" dirty="0" err="1"/>
              <a:t>Notified</a:t>
            </a:r>
            <a:r>
              <a:rPr lang="pl-PL" sz="1600" b="1" dirty="0"/>
              <a:t> Body</a:t>
            </a:r>
            <a:r>
              <a:rPr lang="pl-PL" sz="1600" dirty="0"/>
              <a:t>), która oceniła zgodność urządzenia z MDR; wyrób posiada certyfikat zgodności MDR wydany przez TÜV </a:t>
            </a:r>
            <a:r>
              <a:rPr lang="pl-PL" sz="1600" dirty="0" err="1"/>
              <a:t>Rheinland</a:t>
            </a:r>
            <a:r>
              <a:rPr lang="pl-PL" sz="1600" dirty="0"/>
              <a:t> (niemiecka organizacja certyfikująca); </a:t>
            </a:r>
          </a:p>
          <a:p>
            <a:pPr>
              <a:spcBef>
                <a:spcPts val="600"/>
              </a:spcBef>
              <a:buFont typeface="Wingdings" panose="05000000000000000000" pitchFamily="2" charset="2"/>
              <a:buChar char="ü"/>
            </a:pPr>
            <a:r>
              <a:rPr lang="pl-PL" sz="1600" dirty="0"/>
              <a:t>Z12099001 - </a:t>
            </a:r>
            <a:r>
              <a:rPr lang="pl-PL" sz="1600" b="1" dirty="0"/>
              <a:t>Kod EMDN (</a:t>
            </a:r>
            <a:r>
              <a:rPr lang="pl-PL" sz="1600" b="1" dirty="0" err="1"/>
              <a:t>European</a:t>
            </a:r>
            <a:r>
              <a:rPr lang="pl-PL" sz="1600" b="1" dirty="0"/>
              <a:t> Medical Device </a:t>
            </a:r>
            <a:r>
              <a:rPr lang="pl-PL" sz="1600" b="1" dirty="0" err="1"/>
              <a:t>Nomenclature</a:t>
            </a:r>
            <a:r>
              <a:rPr lang="pl-PL" sz="1600" b="1" dirty="0"/>
              <a:t>) </a:t>
            </a:r>
            <a:r>
              <a:rPr lang="pl-PL" sz="1600" dirty="0"/>
              <a:t>– jest to kod klasyfikacyjny dla tego typu urządzenia medycznego w systemie UE;</a:t>
            </a:r>
          </a:p>
          <a:p>
            <a:pPr marL="0" indent="0">
              <a:buNone/>
            </a:pPr>
            <a:endParaRPr lang="pl-PL" sz="16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1AF2-8D0F-0C91-DEAD-E6E84AA3417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760AB72-EFB9-6195-0F55-4AB264407252}"/>
              </a:ext>
            </a:extLst>
          </p:cNvPr>
          <p:cNvSpPr>
            <a:spLocks noGrp="1"/>
          </p:cNvSpPr>
          <p:nvPr>
            <p:ph type="title"/>
          </p:nvPr>
        </p:nvSpPr>
        <p:spPr/>
        <p:txBody>
          <a:bodyPr>
            <a:normAutofit/>
          </a:bodyPr>
          <a:lstStyle/>
          <a:p>
            <a:r>
              <a:rPr lang="pl-PL" sz="3200" dirty="0">
                <a:solidFill>
                  <a:schemeClr val="accent1">
                    <a:lumMod val="75000"/>
                  </a:schemeClr>
                </a:solidFill>
              </a:rPr>
              <a:t>Zastosowanie kliniczne zgodne z wytycznymi</a:t>
            </a:r>
          </a:p>
        </p:txBody>
      </p:sp>
      <p:sp>
        <p:nvSpPr>
          <p:cNvPr id="7" name="Rectangle 2">
            <a:extLst>
              <a:ext uri="{FF2B5EF4-FFF2-40B4-BE49-F238E27FC236}">
                <a16:creationId xmlns:a16="http://schemas.microsoft.com/office/drawing/2014/main" id="{9C5A6B07-BD20-A339-6133-B2EBB3B19607}"/>
              </a:ext>
            </a:extLst>
          </p:cNvPr>
          <p:cNvSpPr>
            <a:spLocks noGrp="1" noChangeArrowheads="1"/>
          </p:cNvSpPr>
          <p:nvPr>
            <p:ph idx="1"/>
          </p:nvPr>
        </p:nvSpPr>
        <p:spPr bwMode="auto">
          <a:xfrm>
            <a:off x="570384" y="1628806"/>
            <a:ext cx="800323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BC380 sprawdza się jako narzędzie:</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Przesiewowe</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Monitorujące</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wspierające decyzje kliniczne;</a:t>
            </a:r>
          </a:p>
          <a:p>
            <a:pPr eaLnBrk="0" fontAlgn="base" hangingPunct="0">
              <a:spcBef>
                <a:spcPct val="0"/>
              </a:spcBef>
              <a:spcAft>
                <a:spcPct val="0"/>
              </a:spcAft>
              <a:buFont typeface="Wingdings" panose="05000000000000000000" pitchFamily="2" charset="2"/>
              <a:buChar char="à"/>
            </a:pPr>
            <a:endParaRPr lang="pl-PL" altLang="pl-PL" sz="1800" dirty="0">
              <a:latin typeface="Arial" panose="020B0604020202020204" pitchFamily="34" charset="0"/>
            </a:endParaRPr>
          </a:p>
          <a:p>
            <a:pPr eaLnBrk="0" fontAlgn="base" hangingPunct="0">
              <a:spcBef>
                <a:spcPct val="0"/>
              </a:spcBef>
              <a:spcAft>
                <a:spcPct val="0"/>
              </a:spcAft>
            </a:pPr>
            <a:r>
              <a:rPr kumimoji="0" lang="pl-PL" altLang="pl-PL" sz="1800" b="0" i="0" u="none" strike="noStrike" cap="none" normalizeH="0" baseline="0" dirty="0">
                <a:ln>
                  <a:noFill/>
                </a:ln>
                <a:solidFill>
                  <a:schemeClr val="tx1"/>
                </a:solidFill>
                <a:effectLst/>
                <a:latin typeface="Arial" panose="020B0604020202020204" pitchFamily="34" charset="0"/>
              </a:rPr>
              <a:t>Szczególnie dobrze wpisuje się w:</a:t>
            </a:r>
          </a:p>
          <a:p>
            <a:pPr marL="0" indent="0" eaLnBrk="0" fontAlgn="base" hangingPunct="0">
              <a:spcBef>
                <a:spcPct val="0"/>
              </a:spcBef>
              <a:spcAft>
                <a:spcPct val="0"/>
              </a:spcAft>
              <a:buNone/>
            </a:pPr>
            <a:r>
              <a:rPr lang="pl-PL" altLang="pl-PL" sz="1800" dirty="0">
                <a:latin typeface="Arial" panose="020B0604020202020204" pitchFamily="34" charset="0"/>
                <a:sym typeface="Wingdings" panose="05000000000000000000" pitchFamily="2" charset="2"/>
              </a:rPr>
              <a:t> </a:t>
            </a:r>
            <a:r>
              <a:rPr kumimoji="0" lang="pl-PL" altLang="pl-PL" sz="1800" b="0" i="0" u="none" strike="noStrike" cap="none" normalizeH="0" baseline="0" dirty="0">
                <a:ln>
                  <a:noFill/>
                </a:ln>
                <a:solidFill>
                  <a:schemeClr val="tx1"/>
                </a:solidFill>
                <a:effectLst/>
                <a:latin typeface="Arial" panose="020B0604020202020204" pitchFamily="34" charset="0"/>
              </a:rPr>
              <a:t>dietetykę kliniczną</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fizjoterapię i rehabilitację</a:t>
            </a:r>
          </a:p>
          <a:p>
            <a:pPr eaLnBrk="0" fontAlgn="base" hangingPunct="0">
              <a:spcBef>
                <a:spcPct val="0"/>
              </a:spcBef>
              <a:spcAft>
                <a:spcPct val="0"/>
              </a:spcAft>
              <a:buFont typeface="Wingdings" panose="05000000000000000000" pitchFamily="2" charset="2"/>
              <a:buChar char="à"/>
            </a:pPr>
            <a:r>
              <a:rPr kumimoji="0" lang="pl-PL" altLang="pl-PL" sz="1800" b="0" i="0" u="none" strike="noStrike" cap="none" normalizeH="0" baseline="0" dirty="0">
                <a:ln>
                  <a:noFill/>
                </a:ln>
                <a:solidFill>
                  <a:schemeClr val="tx1"/>
                </a:solidFill>
                <a:effectLst/>
                <a:latin typeface="Arial" panose="020B0604020202020204" pitchFamily="34" charset="0"/>
              </a:rPr>
              <a:t>medycynę sportową.</a:t>
            </a:r>
          </a:p>
        </p:txBody>
      </p:sp>
    </p:spTree>
    <p:extLst>
      <p:ext uri="{BB962C8B-B14F-4D97-AF65-F5344CB8AC3E}">
        <p14:creationId xmlns:p14="http://schemas.microsoft.com/office/powerpoint/2010/main" val="28569758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ECEE-C5CC-F376-CA09-408E0AE89C0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7F26C6C-EBB0-C95F-3392-E3E1C58CB9A9}"/>
              </a:ext>
            </a:extLst>
          </p:cNvPr>
          <p:cNvSpPr>
            <a:spLocks noGrp="1"/>
          </p:cNvSpPr>
          <p:nvPr>
            <p:ph type="title"/>
          </p:nvPr>
        </p:nvSpPr>
        <p:spPr/>
        <p:txBody>
          <a:bodyPr>
            <a:normAutofit/>
          </a:bodyPr>
          <a:lstStyle/>
          <a:p>
            <a:r>
              <a:rPr lang="pl-PL" sz="3200" dirty="0">
                <a:solidFill>
                  <a:schemeClr val="accent1">
                    <a:lumMod val="75000"/>
                  </a:schemeClr>
                </a:solidFill>
              </a:rPr>
              <a:t>Zastosowanie kliniczne zgodne z wytycznymi</a:t>
            </a:r>
          </a:p>
        </p:txBody>
      </p:sp>
      <p:sp>
        <p:nvSpPr>
          <p:cNvPr id="7" name="Rectangle 2">
            <a:extLst>
              <a:ext uri="{FF2B5EF4-FFF2-40B4-BE49-F238E27FC236}">
                <a16:creationId xmlns:a16="http://schemas.microsoft.com/office/drawing/2014/main" id="{526540D4-F61B-650C-48D3-7B8437CF58D3}"/>
              </a:ext>
            </a:extLst>
          </p:cNvPr>
          <p:cNvSpPr>
            <a:spLocks noGrp="1" noChangeArrowheads="1"/>
          </p:cNvSpPr>
          <p:nvPr>
            <p:ph idx="1"/>
          </p:nvPr>
        </p:nvSpPr>
        <p:spPr bwMode="auto">
          <a:xfrm>
            <a:off x="570384" y="1432845"/>
            <a:ext cx="800323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pl-PL" sz="2000" dirty="0"/>
              <a:t>Wytyczne podkreślają znaczenie znajomości możliwości metody.</a:t>
            </a:r>
          </a:p>
          <a:p>
            <a:r>
              <a:rPr lang="pl-PL" sz="2000" dirty="0"/>
              <a:t>BC380 pozwala użytkownikowi:</a:t>
            </a:r>
          </a:p>
          <a:p>
            <a:pPr lvl="1"/>
            <a:r>
              <a:rPr lang="pl-PL" sz="2000" dirty="0"/>
              <a:t>pracować zgodnie z aktualnymi standardami,</a:t>
            </a:r>
          </a:p>
          <a:p>
            <a:pPr lvl="1"/>
            <a:r>
              <a:rPr lang="pl-PL" sz="2000" dirty="0"/>
              <a:t>interpretować wyniki w sposób powtarzalny i wiarygodny.</a:t>
            </a:r>
          </a:p>
          <a:p>
            <a:pPr marL="0" indent="0">
              <a:buNone/>
            </a:pPr>
            <a:r>
              <a:rPr lang="pl-PL" sz="2000" dirty="0"/>
              <a:t>Świadome stosowanie = większa wartość kliniczna danych.</a:t>
            </a:r>
          </a:p>
          <a:p>
            <a:endParaRPr lang="pl-PL" sz="2000" dirty="0"/>
          </a:p>
          <a:p>
            <a:r>
              <a:rPr lang="pl-PL" sz="2000" dirty="0" err="1"/>
              <a:t>Accuniq</a:t>
            </a:r>
            <a:r>
              <a:rPr lang="pl-PL" sz="2000" dirty="0"/>
              <a:t> BC380:</a:t>
            </a:r>
          </a:p>
          <a:p>
            <a:pPr lvl="1"/>
            <a:r>
              <a:rPr lang="pl-PL" sz="2000" dirty="0"/>
              <a:t>spełnia kluczowe wytyczne metodologiczne dla MF-BIA;</a:t>
            </a:r>
          </a:p>
          <a:p>
            <a:pPr lvl="1"/>
            <a:r>
              <a:rPr lang="pl-PL" sz="2000" dirty="0"/>
              <a:t>oferuje segmentalną, powtarzalną analizę składu ciała;</a:t>
            </a:r>
          </a:p>
          <a:p>
            <a:pPr lvl="1"/>
            <a:r>
              <a:rPr lang="pl-PL" sz="2000" dirty="0"/>
              <a:t>jest solidnym, klinicznie użytecznym narzędziem.</a:t>
            </a:r>
          </a:p>
          <a:p>
            <a:r>
              <a:rPr lang="pl-PL" sz="2000" dirty="0"/>
              <a:t>Pewność metody = pewność pracy z pacjentem.</a:t>
            </a:r>
          </a:p>
        </p:txBody>
      </p:sp>
    </p:spTree>
    <p:extLst>
      <p:ext uri="{BB962C8B-B14F-4D97-AF65-F5344CB8AC3E}">
        <p14:creationId xmlns:p14="http://schemas.microsoft.com/office/powerpoint/2010/main" val="3211735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4624"/>
            <a:ext cx="8229600" cy="1143000"/>
          </a:xfrm>
        </p:spPr>
        <p:txBody>
          <a:bodyPr>
            <a:normAutofit/>
          </a:bodyPr>
          <a:lstStyle/>
          <a:p>
            <a:r>
              <a:rPr lang="pl-PL" sz="3800" dirty="0">
                <a:solidFill>
                  <a:schemeClr val="accent1">
                    <a:lumMod val="75000"/>
                  </a:schemeClr>
                </a:solidFill>
              </a:rPr>
              <a:t>Serwis, Administracja, Szkolenia </a:t>
            </a:r>
          </a:p>
        </p:txBody>
      </p:sp>
      <p:sp>
        <p:nvSpPr>
          <p:cNvPr id="3" name="Symbol zastępczy zawartości 2"/>
          <p:cNvSpPr>
            <a:spLocks noGrp="1"/>
          </p:cNvSpPr>
          <p:nvPr>
            <p:ph idx="1"/>
          </p:nvPr>
        </p:nvSpPr>
        <p:spPr>
          <a:xfrm>
            <a:off x="467544" y="1340768"/>
            <a:ext cx="8229600" cy="4824536"/>
          </a:xfrm>
        </p:spPr>
        <p:txBody>
          <a:bodyPr>
            <a:normAutofit fontScale="25000" lnSpcReduction="20000"/>
          </a:bodyPr>
          <a:lstStyle/>
          <a:p>
            <a:r>
              <a:rPr lang="pl-PL" sz="6200" b="1" dirty="0"/>
              <a:t>+48 505 522 888, </a:t>
            </a:r>
            <a:r>
              <a:rPr lang="pl-PL" sz="6200" b="1" dirty="0">
                <a:hlinkClick r:id="rId2"/>
              </a:rPr>
              <a:t>biuro@vitako.pl </a:t>
            </a:r>
            <a:r>
              <a:rPr lang="pl-PL" sz="6200" b="1"/>
              <a:t>- Administracja</a:t>
            </a:r>
            <a:endParaRPr lang="pl-PL" sz="6200" b="1" dirty="0"/>
          </a:p>
          <a:p>
            <a:r>
              <a:rPr lang="pl-PL" sz="6200" b="1" dirty="0"/>
              <a:t>+48 532 575 222, </a:t>
            </a:r>
            <a:r>
              <a:rPr lang="pl-PL" sz="6200" b="1" dirty="0">
                <a:hlinkClick r:id="rId3"/>
              </a:rPr>
              <a:t>roksana.panek@vbody.pl</a:t>
            </a:r>
            <a:r>
              <a:rPr lang="pl-PL" sz="6200" b="1" dirty="0"/>
              <a:t> - Roksana Panek – wsparcie merytoryczne, szkolenia</a:t>
            </a:r>
          </a:p>
          <a:p>
            <a:pPr marL="0" indent="0">
              <a:buNone/>
            </a:pPr>
            <a:r>
              <a:rPr lang="pl-PL" sz="6200" b="1" dirty="0"/>
              <a:t>	</a:t>
            </a:r>
          </a:p>
          <a:p>
            <a:pPr marL="0" indent="0">
              <a:buNone/>
            </a:pPr>
            <a:endParaRPr lang="pl-PL" sz="6200" dirty="0"/>
          </a:p>
          <a:p>
            <a:pPr marL="0" indent="0">
              <a:buNone/>
            </a:pPr>
            <a:r>
              <a:rPr lang="pl-PL" sz="6200" dirty="0"/>
              <a:t>Serwis i okresowe przeglądy techniczne  - w celu bezpiecznego przetransportowania urządzenia do punktu serwisowego, </a:t>
            </a:r>
            <a:r>
              <a:rPr lang="pl-PL" sz="6200" b="1" dirty="0"/>
              <a:t>urządzenie należy spakować do oryginalnego kartonu</a:t>
            </a:r>
            <a:r>
              <a:rPr lang="pl-PL" sz="6200" dirty="0"/>
              <a:t> </a:t>
            </a:r>
            <a:r>
              <a:rPr lang="pl-PL" sz="6200" b="1" dirty="0"/>
              <a:t>(należy zachować opakowanie);</a:t>
            </a:r>
          </a:p>
          <a:p>
            <a:pPr marL="0" indent="0">
              <a:buNone/>
            </a:pPr>
            <a:endParaRPr lang="pl-PL" sz="6200" dirty="0"/>
          </a:p>
          <a:p>
            <a:pPr marL="0" indent="0">
              <a:buNone/>
            </a:pPr>
            <a:r>
              <a:rPr lang="pl-PL" sz="6200" b="1" dirty="0"/>
              <a:t>Adres punktu serwisowego: </a:t>
            </a:r>
          </a:p>
          <a:p>
            <a:pPr marL="0" indent="0">
              <a:buNone/>
            </a:pPr>
            <a:r>
              <a:rPr lang="pl-PL" sz="6200" dirty="0"/>
              <a:t>Serwis VITAKO – True IT, ul. Młynarska 23 / 59, 05-500 Piaseczno</a:t>
            </a:r>
          </a:p>
          <a:p>
            <a:pPr marL="0" indent="0">
              <a:buNone/>
            </a:pPr>
            <a:r>
              <a:rPr lang="pl-PL" sz="6200" dirty="0"/>
              <a:t>Robert Truszkiewicz  - Specjalista ds. Technicznych / </a:t>
            </a:r>
            <a:r>
              <a:rPr lang="pl-PL" sz="6200" dirty="0" err="1"/>
              <a:t>Serwisant</a:t>
            </a:r>
            <a:endParaRPr lang="pl-PL" sz="6200" dirty="0"/>
          </a:p>
          <a:p>
            <a:pPr marL="0" indent="0">
              <a:buNone/>
            </a:pPr>
            <a:r>
              <a:rPr lang="pl-PL" sz="6200" dirty="0"/>
              <a:t>tel. +48 790 508 434 / robert.serwis@vbody.pl</a:t>
            </a:r>
          </a:p>
          <a:p>
            <a:endParaRPr lang="pl-PL" sz="6200" dirty="0"/>
          </a:p>
          <a:p>
            <a:pPr marL="0" indent="0">
              <a:buNone/>
            </a:pPr>
            <a:r>
              <a:rPr lang="pl-PL" sz="6200" b="1" dirty="0"/>
              <a:t>Materiały do pobrania:</a:t>
            </a:r>
            <a:endParaRPr lang="pl-PL" sz="6200" b="1" dirty="0">
              <a:hlinkClick r:id="rId4"/>
            </a:endParaRPr>
          </a:p>
          <a:p>
            <a:pPr marL="0" indent="0">
              <a:buNone/>
            </a:pPr>
            <a:r>
              <a:rPr lang="pl-PL" sz="6200" dirty="0">
                <a:hlinkClick r:id="rId4"/>
              </a:rPr>
              <a:t>https://vitakoserwis.trueit.pl/index.php/serwis-vitako-vbody/</a:t>
            </a:r>
            <a:r>
              <a:rPr lang="pl-PL" sz="6200" dirty="0"/>
              <a:t> </a:t>
            </a:r>
          </a:p>
          <a:p>
            <a:pPr marL="0" indent="0">
              <a:buNone/>
            </a:pPr>
            <a:endParaRPr lang="pl-PL" dirty="0">
              <a:hlinkClick r:id=""/>
            </a:endParaRPr>
          </a:p>
          <a:p>
            <a:pPr marL="0" indent="0">
              <a:buNone/>
            </a:pPr>
            <a:endParaRPr lang="pl-PL" dirty="0">
              <a:hlinkClick r:id=""/>
            </a:endParaRPr>
          </a:p>
          <a:p>
            <a:pPr>
              <a:buNone/>
            </a:pPr>
            <a:r>
              <a:rPr lang="pl-PL" b="1" dirty="0">
                <a:hlinkClick r:id="rId2"/>
              </a:rPr>
              <a:t> </a:t>
            </a:r>
            <a:endParaRPr lang="pl-PL"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Dodatkowe akcesoria i sprzęty</a:t>
            </a:r>
          </a:p>
        </p:txBody>
      </p:sp>
      <p:pic>
        <p:nvPicPr>
          <p:cNvPr id="5" name="Obraz 4"/>
          <p:cNvPicPr>
            <a:picLocks noChangeAspect="1"/>
          </p:cNvPicPr>
          <p:nvPr/>
        </p:nvPicPr>
        <p:blipFill>
          <a:blip r:embed="rId2"/>
          <a:stretch>
            <a:fillRect/>
          </a:stretch>
        </p:blipFill>
        <p:spPr>
          <a:xfrm>
            <a:off x="5220072" y="1340768"/>
            <a:ext cx="2789611" cy="2110941"/>
          </a:xfrm>
          <a:prstGeom prst="rect">
            <a:avLst/>
          </a:prstGeom>
        </p:spPr>
      </p:pic>
      <p:pic>
        <p:nvPicPr>
          <p:cNvPr id="6" name="Obraz 5"/>
          <p:cNvPicPr>
            <a:picLocks noChangeAspect="1"/>
          </p:cNvPicPr>
          <p:nvPr/>
        </p:nvPicPr>
        <p:blipFill>
          <a:blip r:embed="rId3"/>
          <a:stretch>
            <a:fillRect/>
          </a:stretch>
        </p:blipFill>
        <p:spPr>
          <a:xfrm>
            <a:off x="5652120" y="3564737"/>
            <a:ext cx="2365893" cy="2861215"/>
          </a:xfrm>
          <a:prstGeom prst="rect">
            <a:avLst/>
          </a:prstGeom>
        </p:spPr>
      </p:pic>
      <p:pic>
        <p:nvPicPr>
          <p:cNvPr id="8" name="Obraz 7" descr="1"/>
          <p:cNvPicPr>
            <a:picLocks noChangeAspect="1"/>
          </p:cNvPicPr>
          <p:nvPr/>
        </p:nvPicPr>
        <p:blipFill>
          <a:blip r:embed="rId4"/>
          <a:stretch>
            <a:fillRect/>
          </a:stretch>
        </p:blipFill>
        <p:spPr>
          <a:xfrm>
            <a:off x="1115695" y="1268730"/>
            <a:ext cx="3912870" cy="5478780"/>
          </a:xfrm>
          <a:prstGeom prst="rect">
            <a:avLst/>
          </a:prstGeom>
        </p:spPr>
      </p:pic>
      <p:pic>
        <p:nvPicPr>
          <p:cNvPr id="10" name="Symbol zastępczy zawartości 9" descr="height"/>
          <p:cNvPicPr>
            <a:picLocks noGrp="1" noChangeAspect="1"/>
          </p:cNvPicPr>
          <p:nvPr>
            <p:ph idx="1"/>
          </p:nvPr>
        </p:nvPicPr>
        <p:blipFill>
          <a:blip r:embed="rId5"/>
          <a:stretch>
            <a:fillRect/>
          </a:stretch>
        </p:blipFill>
        <p:spPr>
          <a:xfrm>
            <a:off x="-1404620" y="342265"/>
            <a:ext cx="5215890" cy="521589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980728"/>
            <a:ext cx="8229600" cy="1570186"/>
          </a:xfrm>
        </p:spPr>
        <p:txBody>
          <a:bodyPr>
            <a:noAutofit/>
          </a:bodyPr>
          <a:lstStyle/>
          <a:p>
            <a:r>
              <a:rPr lang="pl-PL" sz="8800" b="1" dirty="0">
                <a:solidFill>
                  <a:srgbClr val="C00000"/>
                </a:solidFill>
              </a:rPr>
              <a:t>Q &amp; A</a:t>
            </a:r>
          </a:p>
        </p:txBody>
      </p:sp>
      <p:sp>
        <p:nvSpPr>
          <p:cNvPr id="3" name="Symbol zastępczy zawartości 2"/>
          <p:cNvSpPr>
            <a:spLocks noGrp="1"/>
          </p:cNvSpPr>
          <p:nvPr>
            <p:ph idx="1"/>
          </p:nvPr>
        </p:nvSpPr>
        <p:spPr>
          <a:xfrm>
            <a:off x="457200" y="2924944"/>
            <a:ext cx="8229600" cy="3201219"/>
          </a:xfrm>
        </p:spPr>
        <p:txBody>
          <a:bodyPr>
            <a:normAutofit/>
          </a:bodyPr>
          <a:lstStyle/>
          <a:p>
            <a:pPr>
              <a:buNone/>
            </a:pPr>
            <a:r>
              <a:rPr lang="pl-PL" sz="9600" dirty="0">
                <a:solidFill>
                  <a:srgbClr val="C00000"/>
                </a:solidFill>
              </a:rPr>
              <a:t>              ?</a:t>
            </a:r>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8045</Words>
  <Application>Microsoft Office PowerPoint</Application>
  <PresentationFormat>Pokaz na ekranie (4:3)</PresentationFormat>
  <Paragraphs>512</Paragraphs>
  <Slides>94</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94</vt:i4>
      </vt:variant>
    </vt:vector>
  </HeadingPairs>
  <TitlesOfParts>
    <vt:vector size="98" baseType="lpstr">
      <vt:lpstr>Arial</vt:lpstr>
      <vt:lpstr>Calibri</vt:lpstr>
      <vt:lpstr>Wingdings</vt:lpstr>
      <vt:lpstr>Motyw pakietu Office</vt:lpstr>
      <vt:lpstr>Prezentacja programu PowerPoint</vt:lpstr>
      <vt:lpstr>Dane producenta i nazwa wyrobu</vt:lpstr>
      <vt:lpstr>Accuniq</vt:lpstr>
      <vt:lpstr>Plan szkolenia: </vt:lpstr>
      <vt:lpstr>Accuniq BC380</vt:lpstr>
      <vt:lpstr>Deklaracja zgodności &amp; EC</vt:lpstr>
      <vt:lpstr>Klasyfikacja urządzenia</vt:lpstr>
      <vt:lpstr>Normy Bezpieczeństwa</vt:lpstr>
      <vt:lpstr>Certyfikaty i zgodność z regulacjami UE</vt:lpstr>
      <vt:lpstr>Zgodność urządzenia z normami</vt:lpstr>
      <vt:lpstr>Oznaczenia listwy przepięciowej do zastosowań medycznych</vt:lpstr>
      <vt:lpstr>Oznaczenia listwy przepięciowej do zastosowań medycznych</vt:lpstr>
      <vt:lpstr>Ostrzeżenia</vt:lpstr>
      <vt:lpstr>Ostrzeżenia</vt:lpstr>
      <vt:lpstr>Dezynfekcja, czyszczenie</vt:lpstr>
      <vt:lpstr>Elementy zestawu</vt:lpstr>
      <vt:lpstr>Elementy opcjonalne</vt:lpstr>
      <vt:lpstr>Podłączenie urządzenia i urządzeń peryferyjnych</vt:lpstr>
      <vt:lpstr>Prezentacja programu PowerPoint</vt:lpstr>
      <vt:lpstr>Wymiana papieru termicznego</vt:lpstr>
      <vt:lpstr>Wymiana papieru termicznego</vt:lpstr>
      <vt:lpstr>Funkcje FEED/CUT drukarki termicznej</vt:lpstr>
      <vt:lpstr>Panel Sterujący</vt:lpstr>
      <vt:lpstr>Widok urządzenia z tyłu</vt:lpstr>
      <vt:lpstr>Wejście do menu ustawień</vt:lpstr>
      <vt:lpstr>MENU</vt:lpstr>
      <vt:lpstr>Ustawienia podstawowe </vt:lpstr>
      <vt:lpstr>Ustawienia  urządzenia</vt:lpstr>
      <vt:lpstr>Ustawienia  drukarki</vt:lpstr>
      <vt:lpstr>Ustawienia  raportu</vt:lpstr>
      <vt:lpstr>Komunikacja</vt:lpstr>
      <vt:lpstr>Accuniq Connect i Accuniq Dashboard</vt:lpstr>
      <vt:lpstr>Accuniq Connect i Accuniq Dashboard</vt:lpstr>
      <vt:lpstr>Ustawienia  urządzenia</vt:lpstr>
      <vt:lpstr>Opcje zarządzania</vt:lpstr>
      <vt:lpstr>Ustawienia  wyświetlacza</vt:lpstr>
      <vt:lpstr>Rozwiązywanie problemów</vt:lpstr>
      <vt:lpstr>Uwaga! - przeciwskazania</vt:lpstr>
      <vt:lpstr>Przygotowanie pacjenta</vt:lpstr>
      <vt:lpstr>Przed pomiarem - pacjent</vt:lpstr>
      <vt:lpstr>Przed pomiarem - pozostałe</vt:lpstr>
      <vt:lpstr>Przed pomiarem - prawidłowy kontakt ciało - elektrody</vt:lpstr>
      <vt:lpstr>Bioimpedancja </vt:lpstr>
      <vt:lpstr>Bioimpedancja </vt:lpstr>
      <vt:lpstr>Błędy</vt:lpstr>
      <vt:lpstr>Schemat obsługi klienta</vt:lpstr>
      <vt:lpstr>Schemat obsługi klienta</vt:lpstr>
      <vt:lpstr>Analiza składu całego ciała 1 </vt:lpstr>
      <vt:lpstr>Analiza składu całego ciała 2</vt:lpstr>
      <vt:lpstr>Analiza składu segmentów ciała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Body Fat</vt:lpstr>
      <vt:lpstr>BMI &amp; PBF dziewczynki</vt:lpstr>
      <vt:lpstr>BMI &amp; PBF chłopcy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BCM</vt:lpstr>
      <vt:lpstr>BCM</vt:lpstr>
      <vt:lpstr>BCM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Wskaźnik ECW</vt:lpstr>
      <vt:lpstr>Prezentacja programu PowerPoint</vt:lpstr>
      <vt:lpstr>Prezentacja programu PowerPoint</vt:lpstr>
      <vt:lpstr>Wprowadzenie nowego pacjenta - pomiar z użyciem oprogramowania</vt:lpstr>
      <vt:lpstr>Dodawanie Informacji o Centrum</vt:lpstr>
      <vt:lpstr>Dodawanie Informacji o Centrum</vt:lpstr>
      <vt:lpstr>Publikacja 2025 z wytycznymi  dla analizatorów składu ciała</vt:lpstr>
      <vt:lpstr>Kontekst wytycznych metodologicznych</vt:lpstr>
      <vt:lpstr>Accuniq BC380 – zgodność metody z wytycznymi</vt:lpstr>
      <vt:lpstr>Standaryzacja i powtarzalność pomiarów</vt:lpstr>
      <vt:lpstr>Segmentalna analiza składu ciała</vt:lpstr>
      <vt:lpstr>Zastosowanie kliniczne zgodne z wytycznymi</vt:lpstr>
      <vt:lpstr>Zastosowanie kliniczne zgodne z wytycznymi</vt:lpstr>
      <vt:lpstr>Serwis, Administracja, Szkolenia </vt:lpstr>
      <vt:lpstr>Dodatkowe akcesoria i sprzęty</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Accuniq BC 310</dc:title>
  <dc:creator>Lena Leśniak</dc:creator>
  <cp:lastModifiedBy>Roksana Panek</cp:lastModifiedBy>
  <cp:revision>111</cp:revision>
  <dcterms:created xsi:type="dcterms:W3CDTF">2025-02-17T13:46:00Z</dcterms:created>
  <dcterms:modified xsi:type="dcterms:W3CDTF">2026-04-19T20:20:30Z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3F343A8942894198B50ACBB821530CF7_12</vt:lpwstr>
  </property>
  <property fmtid="{D5CDD505-2E9C-101B-9397-08002B2CF9AE}" pid="3" name="KSOProductBuildVer">
    <vt:lpwstr>1045-12.2.0.22549</vt:lpwstr>
  </property>
</Properties>
</file>